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  <p:sldMasterId id="2147483668" r:id="rId2"/>
    <p:sldMasterId id="2147483669" r:id="rId3"/>
    <p:sldMasterId id="2147483670" r:id="rId4"/>
    <p:sldMasterId id="2147483671" r:id="rId5"/>
    <p:sldMasterId id="2147483672" r:id="rId6"/>
  </p:sldMasterIdLst>
  <p:notesMasterIdLst>
    <p:notesMasterId r:id="rId25"/>
  </p:notesMasterIdLst>
  <p:sldIdLst>
    <p:sldId id="256" r:id="rId7"/>
    <p:sldId id="842" r:id="rId8"/>
    <p:sldId id="796" r:id="rId9"/>
    <p:sldId id="843" r:id="rId10"/>
    <p:sldId id="510" r:id="rId11"/>
    <p:sldId id="511" r:id="rId12"/>
    <p:sldId id="844" r:id="rId13"/>
    <p:sldId id="513" r:id="rId14"/>
    <p:sldId id="514" r:id="rId15"/>
    <p:sldId id="845" r:id="rId16"/>
    <p:sldId id="517" r:id="rId17"/>
    <p:sldId id="858" r:id="rId18"/>
    <p:sldId id="377" r:id="rId19"/>
    <p:sldId id="853" r:id="rId20"/>
    <p:sldId id="854" r:id="rId21"/>
    <p:sldId id="339" r:id="rId22"/>
    <p:sldId id="325" r:id="rId23"/>
    <p:sldId id="819" r:id="rId2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Tahoma" panose="020B0604030504040204" pitchFamily="3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98">
          <p15:clr>
            <a:srgbClr val="A4A3A4"/>
          </p15:clr>
        </p15:guide>
        <p15:guide id="2" pos="136">
          <p15:clr>
            <a:srgbClr val="A4A3A4"/>
          </p15:clr>
        </p15:guide>
        <p15:guide id="3" orient="horz" pos="26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1D30D6-1038-48A1-A93B-98442376BB3F}">
  <a:tblStyle styleId="{8E1D30D6-1038-48A1-A93B-98442376BB3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tcBdr/>
        <a:fill>
          <a:solidFill>
            <a:srgbClr val="E0E0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0E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0629579-CE43-4E0F-938E-6F438650CAD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7" autoAdjust="0"/>
  </p:normalViewPr>
  <p:slideViewPr>
    <p:cSldViewPr snapToGrid="0">
      <p:cViewPr varScale="1">
        <p:scale>
          <a:sx n="140" d="100"/>
          <a:sy n="140" d="100"/>
        </p:scale>
        <p:origin x="774" y="120"/>
      </p:cViewPr>
      <p:guideLst>
        <p:guide orient="horz" pos="3498"/>
        <p:guide pos="136"/>
        <p:guide orient="horz" pos="26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3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1213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4" name="Google Shape;17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1" name="Google Shape;1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2459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8" name="Google Shape;2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2097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0" name="Google Shape;930;p71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71:notes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Systematic psychological research is little over 50 years old, pioneered by Edwin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founder of the American Association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Suicidology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1950s (e.g.,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Farberow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1957).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D3379-3309-4013-A100-1A0AACC773B7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643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Systematic psychological research is little over 50 years old, pioneered by Edwin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founder of the American Association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Suicidology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1950s (e.g.,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Farberow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1957).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D3379-3309-4013-A100-1A0AACC773B7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8729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Systematic psychological research is little over 50 years old, pioneered by Edwin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founder of the American Association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Suicidology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1950s (e.g.,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Farberow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1957).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D3379-3309-4013-A100-1A0AACC773B7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022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Systematic psychological research is little over 50 years old, pioneered by Edwin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founder of the American Association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Suicidology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1950s (e.g.,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Farberow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1957).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D3379-3309-4013-A100-1A0AACC773B7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895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Systematic psychological research is little over 50 years old, pioneered by Edwin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founder of the American Association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Suicidology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1950s (e.g.,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Farberow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1957).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D3379-3309-4013-A100-1A0AACC773B7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055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Systematic psychological research is little over 50 years old, pioneered by Edwin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founder of the American Association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Suicidology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1950s (e.g.,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Farberow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1957).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D3379-3309-4013-A100-1A0AACC773B7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159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Systematic psychological research is little over 50 years old, pioneered by Edwin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founder of the American Association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Suicidology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1950s (e.g.,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Shneidman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Farberow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1957).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D3379-3309-4013-A100-1A0AACC773B7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2635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0" name="Google Shape;930;p71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71:notes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500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9" name="Google Shape;909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79A300-0B09-D343-8BF4-C64A42B7FF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44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0169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644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p22:notes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525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1" name="Google Shape;4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0161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">
  <p:cSld name="Portada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24317" y="1413920"/>
            <a:ext cx="8618347" cy="13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212A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224317" y="2719496"/>
            <a:ext cx="3724229" cy="26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792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579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2"/>
          </p:nvPr>
        </p:nvSpPr>
        <p:spPr>
          <a:xfrm>
            <a:off x="224316" y="4543859"/>
            <a:ext cx="3557975" cy="26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5A5A5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destacado: fondo violeta">
  <p:cSld name="Texto destacado: fondo violeta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0" y="484188"/>
            <a:ext cx="9144000" cy="4659313"/>
          </a:xfrm>
          <a:prstGeom prst="rect">
            <a:avLst/>
          </a:prstGeom>
          <a:solidFill>
            <a:srgbClr val="E621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C137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023939" y="1593652"/>
            <a:ext cx="7096125" cy="195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destacado: fondo naranja">
  <p:cSld name="Texto destacado: fondo naranja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0" y="484188"/>
            <a:ext cx="9144000" cy="4659313"/>
          </a:xfrm>
          <a:prstGeom prst="rect">
            <a:avLst/>
          </a:prstGeom>
          <a:solidFill>
            <a:srgbClr val="F579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579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012825" y="1601337"/>
            <a:ext cx="7118350" cy="194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destacado: fondo rosa">
  <p:cSld name="Texto destacado: fondo rosa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0" y="484188"/>
            <a:ext cx="9144000" cy="4659313"/>
          </a:xfrm>
          <a:prstGeom prst="rect">
            <a:avLst/>
          </a:prstGeom>
          <a:solidFill>
            <a:srgbClr val="E300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C137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1100933" y="1593544"/>
            <a:ext cx="6942137" cy="1956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har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9" name="Google Shape;39;p8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0" name="Google Shape;40;p8"/>
          <p:cNvSpPr txBox="1">
            <a:spLocks noGrp="1"/>
          </p:cNvSpPr>
          <p:nvPr>
            <p:ph type="body" idx="2"/>
          </p:nvPr>
        </p:nvSpPr>
        <p:spPr>
          <a:xfrm>
            <a:off x="122381" y="919271"/>
            <a:ext cx="4318990" cy="49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8"/>
          <p:cNvSpPr>
            <a:spLocks noGrp="1"/>
          </p:cNvSpPr>
          <p:nvPr>
            <p:ph type="chart" idx="3"/>
          </p:nvPr>
        </p:nvSpPr>
        <p:spPr>
          <a:xfrm>
            <a:off x="239714" y="1768079"/>
            <a:ext cx="8613341" cy="283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s de texto">
  <p:cSld name="Columnas de texto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9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122381" y="919271"/>
            <a:ext cx="6247246" cy="49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270308" y="2185943"/>
            <a:ext cx="197412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3"/>
          </p:nvPr>
        </p:nvSpPr>
        <p:spPr>
          <a:xfrm>
            <a:off x="2535528" y="2186268"/>
            <a:ext cx="1974128" cy="2618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4"/>
          </p:nvPr>
        </p:nvSpPr>
        <p:spPr>
          <a:xfrm>
            <a:off x="4644884" y="2201530"/>
            <a:ext cx="1965325" cy="261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5"/>
          </p:nvPr>
        </p:nvSpPr>
        <p:spPr>
          <a:xfrm>
            <a:off x="6827406" y="2201747"/>
            <a:ext cx="1965325" cy="2665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6"/>
          </p:nvPr>
        </p:nvSpPr>
        <p:spPr>
          <a:xfrm>
            <a:off x="270308" y="1814296"/>
            <a:ext cx="2178252" cy="226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7"/>
          </p:nvPr>
        </p:nvSpPr>
        <p:spPr>
          <a:xfrm>
            <a:off x="2535238" y="1815704"/>
            <a:ext cx="4074970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8"/>
          </p:nvPr>
        </p:nvSpPr>
        <p:spPr>
          <a:xfrm>
            <a:off x="6726238" y="1815704"/>
            <a:ext cx="2316162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792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579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9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ice">
  <p:cSld name="Indic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215900" y="1440657"/>
            <a:ext cx="868838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0320"/>
              </a:buClr>
              <a:buSzPts val="1700"/>
              <a:buFont typeface="Calibri"/>
              <a:buNone/>
              <a:defRPr sz="1700" b="1" i="0" u="none" strike="noStrike" cap="none">
                <a:solidFill>
                  <a:srgbClr val="EE03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1"/>
          <p:cNvSpPr txBox="1"/>
          <p:nvPr/>
        </p:nvSpPr>
        <p:spPr>
          <a:xfrm>
            <a:off x="261483" y="945351"/>
            <a:ext cx="86862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>
                <a:solidFill>
                  <a:srgbClr val="EE0320"/>
                </a:solidFill>
                <a:latin typeface="Tahoma"/>
                <a:ea typeface="Tahoma"/>
                <a:cs typeface="Tahoma"/>
                <a:sym typeface="Tahoma"/>
              </a:rPr>
              <a:t>Índex</a:t>
            </a:r>
            <a:endParaRPr sz="2400" b="1">
              <a:solidFill>
                <a:srgbClr val="8B148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60" name="Google Shape;60;p11"/>
          <p:cNvCxnSpPr/>
          <p:nvPr/>
        </p:nvCxnSpPr>
        <p:spPr>
          <a:xfrm>
            <a:off x="323104" y="878591"/>
            <a:ext cx="314960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215900" y="1825457"/>
            <a:ext cx="868838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700"/>
              <a:buFont typeface="Calibri"/>
              <a:buNone/>
              <a:defRPr sz="1700" b="1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body" idx="3"/>
          </p:nvPr>
        </p:nvSpPr>
        <p:spPr>
          <a:xfrm>
            <a:off x="215900" y="2225954"/>
            <a:ext cx="868838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7920"/>
              </a:buClr>
              <a:buSzPts val="1700"/>
              <a:buFont typeface="Calibri"/>
              <a:buNone/>
              <a:defRPr sz="1700" b="1" i="0" u="none" strike="noStrike" cap="none">
                <a:solidFill>
                  <a:srgbClr val="F579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4"/>
          </p:nvPr>
        </p:nvSpPr>
        <p:spPr>
          <a:xfrm>
            <a:off x="215900" y="2626451"/>
            <a:ext cx="868838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700"/>
              <a:buFont typeface="Calibri"/>
              <a:buNone/>
              <a:defRPr sz="17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5"/>
          </p:nvPr>
        </p:nvSpPr>
        <p:spPr>
          <a:xfrm>
            <a:off x="480584" y="2969351"/>
            <a:ext cx="8423704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700"/>
              <a:buFont typeface="Calibri"/>
              <a:buNone/>
              <a:defRPr sz="17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6"/>
          </p:nvPr>
        </p:nvSpPr>
        <p:spPr>
          <a:xfrm>
            <a:off x="215900" y="3312251"/>
            <a:ext cx="868838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700"/>
              <a:buFont typeface="Calibri"/>
              <a:buNone/>
              <a:defRPr sz="1700" b="1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body" idx="7"/>
          </p:nvPr>
        </p:nvSpPr>
        <p:spPr>
          <a:xfrm>
            <a:off x="480584" y="3655150"/>
            <a:ext cx="8423704" cy="25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700"/>
              <a:buFont typeface="Calibri"/>
              <a:buNone/>
              <a:defRPr sz="1700" b="0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8"/>
          </p:nvPr>
        </p:nvSpPr>
        <p:spPr>
          <a:xfrm>
            <a:off x="480584" y="4037851"/>
            <a:ext cx="8423704" cy="25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700"/>
              <a:buFont typeface="Calibri"/>
              <a:buNone/>
              <a:defRPr sz="1700" b="0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9"/>
          </p:nvPr>
        </p:nvSpPr>
        <p:spPr>
          <a:xfrm>
            <a:off x="215900" y="4420553"/>
            <a:ext cx="868838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7920"/>
              </a:buClr>
              <a:buSzPts val="1700"/>
              <a:buFont typeface="Calibri"/>
              <a:buNone/>
              <a:defRPr sz="1700" b="1" i="0" u="none" strike="noStrike" cap="none">
                <a:solidFill>
                  <a:srgbClr val="F579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illa">
  <p:cSld name="Portadilla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111989" y="1409282"/>
            <a:ext cx="8793020" cy="95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215900" y="2541009"/>
            <a:ext cx="8605838" cy="459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2"/>
          </p:nvPr>
        </p:nvSpPr>
        <p:spPr>
          <a:xfrm>
            <a:off x="215900" y="3080825"/>
            <a:ext cx="8605838" cy="457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792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F579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s de texto">
  <p:cSld name="Columnas de texto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Google Shape;77;p14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8" name="Google Shape;78;p14"/>
          <p:cNvSpPr txBox="1">
            <a:spLocks noGrp="1"/>
          </p:cNvSpPr>
          <p:nvPr>
            <p:ph type="body" idx="1"/>
          </p:nvPr>
        </p:nvSpPr>
        <p:spPr>
          <a:xfrm>
            <a:off x="122381" y="919271"/>
            <a:ext cx="6247246" cy="49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body" idx="2"/>
          </p:nvPr>
        </p:nvSpPr>
        <p:spPr>
          <a:xfrm>
            <a:off x="270308" y="2185943"/>
            <a:ext cx="1974128" cy="2626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3"/>
          </p:nvPr>
        </p:nvSpPr>
        <p:spPr>
          <a:xfrm>
            <a:off x="2458942" y="2185943"/>
            <a:ext cx="1974128" cy="2618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body" idx="4"/>
          </p:nvPr>
        </p:nvSpPr>
        <p:spPr>
          <a:xfrm>
            <a:off x="4647576" y="2185943"/>
            <a:ext cx="1965325" cy="261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body" idx="5"/>
          </p:nvPr>
        </p:nvSpPr>
        <p:spPr>
          <a:xfrm>
            <a:off x="6827406" y="2185943"/>
            <a:ext cx="1965325" cy="2665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6"/>
          </p:nvPr>
        </p:nvSpPr>
        <p:spPr>
          <a:xfrm>
            <a:off x="270308" y="1814296"/>
            <a:ext cx="1974128" cy="226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body" idx="7"/>
          </p:nvPr>
        </p:nvSpPr>
        <p:spPr>
          <a:xfrm>
            <a:off x="2458942" y="1815704"/>
            <a:ext cx="4151266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8"/>
          </p:nvPr>
        </p:nvSpPr>
        <p:spPr>
          <a:xfrm>
            <a:off x="6827406" y="1815704"/>
            <a:ext cx="1965325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792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579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9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+ imagen">
  <p:cSld name="Texto + image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15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143163" y="935615"/>
            <a:ext cx="6995391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2"/>
          </p:nvPr>
        </p:nvSpPr>
        <p:spPr>
          <a:xfrm>
            <a:off x="239713" y="1418035"/>
            <a:ext cx="4914900" cy="3187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5"/>
          <p:cNvSpPr>
            <a:spLocks noGrp="1"/>
          </p:cNvSpPr>
          <p:nvPr>
            <p:ph type="pic" idx="3"/>
          </p:nvPr>
        </p:nvSpPr>
        <p:spPr>
          <a:xfrm>
            <a:off x="5507038" y="1418035"/>
            <a:ext cx="3282950" cy="3187303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5"/>
          <p:cNvSpPr txBox="1">
            <a:spLocks noGrp="1"/>
          </p:cNvSpPr>
          <p:nvPr>
            <p:ph type="body" idx="4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fras simple">
  <p:cSld name="Cifras simpl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17"/>
          <p:cNvCxnSpPr/>
          <p:nvPr/>
        </p:nvCxnSpPr>
        <p:spPr>
          <a:xfrm rot="10800000" flipH="1">
            <a:off x="642939" y="1832373"/>
            <a:ext cx="7858125" cy="7144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7" name="Google Shape;97;p17"/>
          <p:cNvCxnSpPr/>
          <p:nvPr/>
        </p:nvCxnSpPr>
        <p:spPr>
          <a:xfrm>
            <a:off x="3243263" y="2072879"/>
            <a:ext cx="0" cy="787003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8" name="Google Shape;98;p17"/>
          <p:cNvCxnSpPr/>
          <p:nvPr/>
        </p:nvCxnSpPr>
        <p:spPr>
          <a:xfrm>
            <a:off x="5981700" y="2072879"/>
            <a:ext cx="0" cy="787003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9" name="Google Shape;99;p17"/>
          <p:cNvCxnSpPr/>
          <p:nvPr/>
        </p:nvCxnSpPr>
        <p:spPr>
          <a:xfrm rot="10800000" flipH="1">
            <a:off x="684213" y="3175397"/>
            <a:ext cx="7859712" cy="8334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7"/>
          <p:cNvSpPr txBox="1">
            <a:spLocks noGrp="1"/>
          </p:cNvSpPr>
          <p:nvPr>
            <p:ph type="body" idx="1"/>
          </p:nvPr>
        </p:nvSpPr>
        <p:spPr>
          <a:xfrm>
            <a:off x="684213" y="2155032"/>
            <a:ext cx="2218748" cy="56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2"/>
          </p:nvPr>
        </p:nvSpPr>
        <p:spPr>
          <a:xfrm>
            <a:off x="3569999" y="2155032"/>
            <a:ext cx="2218748" cy="56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3"/>
          </p:nvPr>
        </p:nvSpPr>
        <p:spPr>
          <a:xfrm>
            <a:off x="6211166" y="2181929"/>
            <a:ext cx="2218748" cy="56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4"/>
          </p:nvPr>
        </p:nvSpPr>
        <p:spPr>
          <a:xfrm>
            <a:off x="1276207" y="2815220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5"/>
          </p:nvPr>
        </p:nvSpPr>
        <p:spPr>
          <a:xfrm>
            <a:off x="4095102" y="2814423"/>
            <a:ext cx="1034761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6"/>
          </p:nvPr>
        </p:nvSpPr>
        <p:spPr>
          <a:xfrm>
            <a:off x="6803160" y="2814423"/>
            <a:ext cx="1034761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7"/>
          </p:nvPr>
        </p:nvSpPr>
        <p:spPr>
          <a:xfrm>
            <a:off x="684213" y="3464814"/>
            <a:ext cx="1546522" cy="40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90298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8"/>
          </p:nvPr>
        </p:nvSpPr>
        <p:spPr>
          <a:xfrm>
            <a:off x="980210" y="3947301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9"/>
          </p:nvPr>
        </p:nvSpPr>
        <p:spPr>
          <a:xfrm>
            <a:off x="2725703" y="3469102"/>
            <a:ext cx="1546522" cy="40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3"/>
          </p:nvPr>
        </p:nvSpPr>
        <p:spPr>
          <a:xfrm>
            <a:off x="3021700" y="3951589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4"/>
          </p:nvPr>
        </p:nvSpPr>
        <p:spPr>
          <a:xfrm>
            <a:off x="4758820" y="3466604"/>
            <a:ext cx="1546522" cy="40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D966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FFD966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5"/>
          </p:nvPr>
        </p:nvSpPr>
        <p:spPr>
          <a:xfrm>
            <a:off x="5054817" y="3949091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6"/>
          </p:nvPr>
        </p:nvSpPr>
        <p:spPr>
          <a:xfrm>
            <a:off x="6800310" y="3470891"/>
            <a:ext cx="1546522" cy="40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32779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E3277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7"/>
          </p:nvPr>
        </p:nvSpPr>
        <p:spPr>
          <a:xfrm>
            <a:off x="7096307" y="3953379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18"/>
          </p:nvPr>
        </p:nvSpPr>
        <p:spPr>
          <a:xfrm>
            <a:off x="122381" y="919271"/>
            <a:ext cx="6247246" cy="49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15" name="Google Shape;115;p17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6" name="Google Shape;116;p17"/>
          <p:cNvSpPr txBox="1">
            <a:spLocks noGrp="1"/>
          </p:cNvSpPr>
          <p:nvPr>
            <p:ph type="body" idx="19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17" name="Google Shape;117;p17"/>
          <p:cNvCxnSpPr/>
          <p:nvPr/>
        </p:nvCxnSpPr>
        <p:spPr>
          <a:xfrm>
            <a:off x="261939" y="484585"/>
            <a:ext cx="8607425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fras + imagen grande">
  <p:cSld name="Cifras + imagen grand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18"/>
          <p:cNvSpPr>
            <a:spLocks noGrp="1"/>
          </p:cNvSpPr>
          <p:nvPr>
            <p:ph type="pic" idx="2"/>
          </p:nvPr>
        </p:nvSpPr>
        <p:spPr>
          <a:xfrm>
            <a:off x="0" y="465535"/>
            <a:ext cx="9144000" cy="3494182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8"/>
          <p:cNvSpPr/>
          <p:nvPr/>
        </p:nvSpPr>
        <p:spPr>
          <a:xfrm>
            <a:off x="2" y="3959718"/>
            <a:ext cx="3062919" cy="1183783"/>
          </a:xfrm>
          <a:prstGeom prst="rect">
            <a:avLst/>
          </a:prstGeom>
          <a:solidFill>
            <a:srgbClr val="DE01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3062921" y="3959718"/>
            <a:ext cx="3062919" cy="1183783"/>
          </a:xfrm>
          <a:prstGeom prst="rect">
            <a:avLst/>
          </a:prstGeom>
          <a:solidFill>
            <a:srgbClr val="8B14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6081083" y="3959718"/>
            <a:ext cx="3062919" cy="1183783"/>
          </a:xfrm>
          <a:prstGeom prst="rect">
            <a:avLst/>
          </a:prstGeom>
          <a:solidFill>
            <a:srgbClr val="FE68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3"/>
          </p:nvPr>
        </p:nvSpPr>
        <p:spPr>
          <a:xfrm>
            <a:off x="684213" y="4195832"/>
            <a:ext cx="1546522" cy="40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4"/>
          </p:nvPr>
        </p:nvSpPr>
        <p:spPr>
          <a:xfrm>
            <a:off x="980210" y="4678320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5"/>
          </p:nvPr>
        </p:nvSpPr>
        <p:spPr>
          <a:xfrm>
            <a:off x="3798739" y="4195832"/>
            <a:ext cx="1546522" cy="40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6"/>
          </p:nvPr>
        </p:nvSpPr>
        <p:spPr>
          <a:xfrm>
            <a:off x="4094736" y="4678320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7"/>
          </p:nvPr>
        </p:nvSpPr>
        <p:spPr>
          <a:xfrm>
            <a:off x="6861658" y="4195832"/>
            <a:ext cx="1546522" cy="40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body" idx="8"/>
          </p:nvPr>
        </p:nvSpPr>
        <p:spPr>
          <a:xfrm>
            <a:off x="7157655" y="4678320"/>
            <a:ext cx="95452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/>
          <p:nvPr/>
        </p:nvSpPr>
        <p:spPr>
          <a:xfrm>
            <a:off x="0" y="484188"/>
            <a:ext cx="4572000" cy="2330450"/>
          </a:xfrm>
          <a:prstGeom prst="rect">
            <a:avLst/>
          </a:prstGeom>
          <a:solidFill>
            <a:srgbClr val="DE01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0" y="2814637"/>
            <a:ext cx="4572000" cy="2328863"/>
          </a:xfrm>
          <a:prstGeom prst="rect">
            <a:avLst/>
          </a:prstGeom>
          <a:solidFill>
            <a:srgbClr val="8B14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4572001" y="2814638"/>
            <a:ext cx="4572001" cy="2328863"/>
          </a:xfrm>
          <a:prstGeom prst="rect">
            <a:avLst/>
          </a:prstGeom>
          <a:solidFill>
            <a:srgbClr val="FE68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>
            <a:spLocks noGrp="1"/>
          </p:cNvSpPr>
          <p:nvPr>
            <p:ph type="pic" idx="2"/>
          </p:nvPr>
        </p:nvSpPr>
        <p:spPr>
          <a:xfrm>
            <a:off x="4572000" y="484585"/>
            <a:ext cx="4572000" cy="2330053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19"/>
          <p:cNvSpPr txBox="1">
            <a:spLocks noGrp="1"/>
          </p:cNvSpPr>
          <p:nvPr>
            <p:ph type="body" idx="1"/>
          </p:nvPr>
        </p:nvSpPr>
        <p:spPr>
          <a:xfrm>
            <a:off x="1066050" y="1273289"/>
            <a:ext cx="2218748" cy="56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3"/>
          </p:nvPr>
        </p:nvSpPr>
        <p:spPr>
          <a:xfrm>
            <a:off x="1066050" y="1933477"/>
            <a:ext cx="221874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4"/>
          </p:nvPr>
        </p:nvSpPr>
        <p:spPr>
          <a:xfrm>
            <a:off x="1066050" y="3603342"/>
            <a:ext cx="2218748" cy="56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19"/>
          <p:cNvSpPr txBox="1">
            <a:spLocks noGrp="1"/>
          </p:cNvSpPr>
          <p:nvPr>
            <p:ph type="body" idx="5"/>
          </p:nvPr>
        </p:nvSpPr>
        <p:spPr>
          <a:xfrm>
            <a:off x="1066050" y="4263530"/>
            <a:ext cx="221874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6"/>
          </p:nvPr>
        </p:nvSpPr>
        <p:spPr>
          <a:xfrm>
            <a:off x="5638050" y="3603342"/>
            <a:ext cx="2218748" cy="56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body" idx="7"/>
          </p:nvPr>
        </p:nvSpPr>
        <p:spPr>
          <a:xfrm>
            <a:off x="5638050" y="4263530"/>
            <a:ext cx="2218748" cy="22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body" idx="8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àfico de barras y texto">
  <p:cSld name="Gràfico de barras y texto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Google Shape;146;p21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21"/>
          <p:cNvSpPr txBox="1">
            <a:spLocks noGrp="1"/>
          </p:cNvSpPr>
          <p:nvPr>
            <p:ph type="body" idx="1"/>
          </p:nvPr>
        </p:nvSpPr>
        <p:spPr>
          <a:xfrm>
            <a:off x="122381" y="919271"/>
            <a:ext cx="4318990" cy="49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body" idx="2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1"/>
          <p:cNvSpPr>
            <a:spLocks noGrp="1"/>
          </p:cNvSpPr>
          <p:nvPr>
            <p:ph type="chart" idx="3"/>
          </p:nvPr>
        </p:nvSpPr>
        <p:spPr>
          <a:xfrm>
            <a:off x="310356" y="2718708"/>
            <a:ext cx="8523288" cy="199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4"/>
          </p:nvPr>
        </p:nvSpPr>
        <p:spPr>
          <a:xfrm>
            <a:off x="4651389" y="919270"/>
            <a:ext cx="4201665" cy="1575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áfico de quesito y texto">
  <p:cSld name="Gráfico de quesito y texto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53" name="Google Shape;153;p22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p22"/>
          <p:cNvSpPr txBox="1">
            <a:spLocks noGrp="1"/>
          </p:cNvSpPr>
          <p:nvPr>
            <p:ph type="body" idx="2"/>
          </p:nvPr>
        </p:nvSpPr>
        <p:spPr>
          <a:xfrm>
            <a:off x="122381" y="919271"/>
            <a:ext cx="4318990" cy="49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22"/>
          <p:cNvSpPr>
            <a:spLocks noGrp="1"/>
          </p:cNvSpPr>
          <p:nvPr>
            <p:ph type="chart" idx="3"/>
          </p:nvPr>
        </p:nvSpPr>
        <p:spPr>
          <a:xfrm>
            <a:off x="4787466" y="1250300"/>
            <a:ext cx="4065588" cy="3183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body" idx="4"/>
          </p:nvPr>
        </p:nvSpPr>
        <p:spPr>
          <a:xfrm>
            <a:off x="181044" y="2858798"/>
            <a:ext cx="4201665" cy="1575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2"/>
          <p:cNvSpPr txBox="1">
            <a:spLocks noGrp="1"/>
          </p:cNvSpPr>
          <p:nvPr>
            <p:ph type="body" idx="5"/>
          </p:nvPr>
        </p:nvSpPr>
        <p:spPr>
          <a:xfrm>
            <a:off x="209619" y="1933682"/>
            <a:ext cx="4201665" cy="22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5792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579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6"/>
          </p:nvPr>
        </p:nvSpPr>
        <p:spPr>
          <a:xfrm>
            <a:off x="195331" y="2153841"/>
            <a:ext cx="4201665" cy="22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032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EE03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22"/>
          <p:cNvSpPr txBox="1">
            <a:spLocks noGrp="1"/>
          </p:cNvSpPr>
          <p:nvPr>
            <p:ph type="body" idx="7"/>
          </p:nvPr>
        </p:nvSpPr>
        <p:spPr>
          <a:xfrm>
            <a:off x="209619" y="2374000"/>
            <a:ext cx="4201665" cy="22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32779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E3277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har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62" name="Google Shape;162;p23"/>
          <p:cNvCxnSpPr/>
          <p:nvPr/>
        </p:nvCxnSpPr>
        <p:spPr>
          <a:xfrm>
            <a:off x="239713" y="878681"/>
            <a:ext cx="315912" cy="0"/>
          </a:xfrm>
          <a:prstGeom prst="straightConnector1">
            <a:avLst/>
          </a:prstGeom>
          <a:noFill/>
          <a:ln w="38100" cap="flat" cmpd="sng">
            <a:solidFill>
              <a:srgbClr val="EE03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3" name="Google Shape;163;p23"/>
          <p:cNvSpPr txBox="1">
            <a:spLocks noGrp="1"/>
          </p:cNvSpPr>
          <p:nvPr>
            <p:ph type="body" idx="2"/>
          </p:nvPr>
        </p:nvSpPr>
        <p:spPr>
          <a:xfrm>
            <a:off x="122381" y="919271"/>
            <a:ext cx="4318990" cy="49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23"/>
          <p:cNvSpPr>
            <a:spLocks noGrp="1"/>
          </p:cNvSpPr>
          <p:nvPr>
            <p:ph type="chart" idx="3"/>
          </p:nvPr>
        </p:nvSpPr>
        <p:spPr>
          <a:xfrm>
            <a:off x="239714" y="1768079"/>
            <a:ext cx="8613341" cy="283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rca de agua + texto destacado">
  <p:cSld name="Marca de agua + texto destacado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body" idx="1"/>
          </p:nvPr>
        </p:nvSpPr>
        <p:spPr>
          <a:xfrm>
            <a:off x="6369628" y="234265"/>
            <a:ext cx="2483427" cy="20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212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E6212A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2"/>
          </p:nvPr>
        </p:nvSpPr>
        <p:spPr>
          <a:xfrm>
            <a:off x="1143001" y="1699023"/>
            <a:ext cx="6784975" cy="195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261939" y="484585"/>
            <a:ext cx="8607425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" name="Google Shape;11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5900" y="91789"/>
            <a:ext cx="1545636" cy="29250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0" descr="SJD_Ba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997054"/>
            <a:ext cx="9144000" cy="1547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10"/>
          <p:cNvCxnSpPr/>
          <p:nvPr/>
        </p:nvCxnSpPr>
        <p:spPr>
          <a:xfrm>
            <a:off x="261939" y="484585"/>
            <a:ext cx="8607425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6" name="Google Shape;56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900" y="91789"/>
            <a:ext cx="1545636" cy="29250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13"/>
          <p:cNvCxnSpPr/>
          <p:nvPr/>
        </p:nvCxnSpPr>
        <p:spPr>
          <a:xfrm>
            <a:off x="261939" y="484585"/>
            <a:ext cx="8607425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5" name="Google Shape;7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900" y="91789"/>
            <a:ext cx="1545636" cy="29250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900" y="162129"/>
            <a:ext cx="1545636" cy="29250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Google Shape;143;p20"/>
          <p:cNvCxnSpPr/>
          <p:nvPr/>
        </p:nvCxnSpPr>
        <p:spPr>
          <a:xfrm>
            <a:off x="261939" y="484585"/>
            <a:ext cx="8607425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4" name="Google Shape;14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900" y="91789"/>
            <a:ext cx="1545636" cy="29250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Google Shape;166;p24"/>
          <p:cNvCxnSpPr/>
          <p:nvPr/>
        </p:nvCxnSpPr>
        <p:spPr>
          <a:xfrm>
            <a:off x="261939" y="484585"/>
            <a:ext cx="8607425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7" name="Google Shape;167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900" y="91789"/>
            <a:ext cx="1545636" cy="29250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body" idx="2"/>
          </p:nvPr>
        </p:nvSpPr>
        <p:spPr>
          <a:xfrm>
            <a:off x="224316" y="4543859"/>
            <a:ext cx="3557975" cy="26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None/>
            </a:pPr>
            <a:r>
              <a:rPr lang="es-ES" sz="1200" dirty="0"/>
              <a:t>27/10/2023</a:t>
            </a:r>
            <a:endParaRPr sz="1200" dirty="0"/>
          </a:p>
        </p:txBody>
      </p:sp>
      <p:sp>
        <p:nvSpPr>
          <p:cNvPr id="177" name="Google Shape;177;p26"/>
          <p:cNvSpPr txBox="1"/>
          <p:nvPr/>
        </p:nvSpPr>
        <p:spPr>
          <a:xfrm>
            <a:off x="720688" y="1980441"/>
            <a:ext cx="7702624" cy="2302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212A"/>
              </a:buClr>
              <a:buSzPts val="2000"/>
              <a:buFont typeface="Arial"/>
              <a:buNone/>
            </a:pPr>
            <a:endParaRPr lang="ca-E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212A"/>
              </a:buClr>
              <a:buSzPts val="2000"/>
              <a:buFont typeface="Arial"/>
              <a:buNone/>
            </a:pPr>
            <a:r>
              <a:rPr lang="ca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Temptatives de </a:t>
            </a:r>
            <a:r>
              <a:rPr lang="ca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suïcidi a l’adolescència</a:t>
            </a:r>
            <a:endParaRPr lang="ca-ES" sz="1600" b="0" i="0" u="none" strike="noStrike" cap="none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1600"/>
              <a:buFont typeface="Arial"/>
              <a:buNone/>
            </a:pPr>
            <a:endParaRPr lang="ca-ES" sz="1600" b="0" i="0" u="none" strike="noStrike" cap="none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1600"/>
              <a:buFont typeface="Arial"/>
              <a:buNone/>
            </a:pPr>
            <a:r>
              <a:rPr lang="ca-ES" sz="1600" b="0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Dr. Villar Cabeza,</a:t>
            </a:r>
            <a:r>
              <a:rPr lang="ca-ES" sz="1600" b="0" i="0" u="none" strike="noStrike" cap="none" dirty="0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ca-ES" sz="1600" b="0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Francisco</a:t>
            </a:r>
            <a:r>
              <a:rPr lang="ca-ES" sz="1600" b="0" i="0" u="none" strike="noStrike" cap="none" dirty="0">
                <a:solidFill>
                  <a:srgbClr val="7030A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lang="ca-E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1600"/>
              <a:buFont typeface="Arial"/>
              <a:buNone/>
            </a:pPr>
            <a:r>
              <a:rPr lang="ca-ES" sz="1600" b="0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Psicòleg Clínic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None/>
            </a:pPr>
            <a:br>
              <a:rPr lang="ca-ES" sz="2000" b="0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ca-ES" sz="2000" b="0" i="0" u="none" strike="noStrike" cap="none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812975-0208-4313-9D33-B314A3280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216" y="656508"/>
            <a:ext cx="6770594" cy="142568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0D119AE-5086-46B7-9C95-2BB1E0F2F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/>
          <p:nvPr/>
        </p:nvSpPr>
        <p:spPr>
          <a:xfrm>
            <a:off x="143163" y="702444"/>
            <a:ext cx="8899938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a-E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Índex</a:t>
            </a:r>
            <a:r>
              <a:rPr lang="es-ES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body" idx="1"/>
          </p:nvPr>
        </p:nvSpPr>
        <p:spPr>
          <a:xfrm>
            <a:off x="2237890" y="1911289"/>
            <a:ext cx="4524585" cy="179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>
              <a:buClr>
                <a:srgbClr val="7F7F7F"/>
              </a:buClr>
              <a:buSzPts val="1800"/>
              <a:buFont typeface="Arial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¿Com s'hi arriba al suïcidi?</a:t>
            </a:r>
          </a:p>
          <a:p>
            <a:pPr marL="342900" indent="-342900">
              <a:buClr>
                <a:srgbClr val="7F7F7F"/>
              </a:buClr>
              <a:buSzPts val="1800"/>
              <a:buFont typeface="Arial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¿Què podem fer?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solidFill>
                <a:srgbClr val="7F7F7F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B720A7-3AA2-4807-A402-87D67C02E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912" y="488193"/>
            <a:ext cx="3095925" cy="454191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6DA6285-A32C-47CB-ABF5-AD02D59CC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77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>
            <a:spLocks noGrp="1"/>
          </p:cNvSpPr>
          <p:nvPr>
            <p:ph type="body" idx="1"/>
          </p:nvPr>
        </p:nvSpPr>
        <p:spPr>
          <a:xfrm>
            <a:off x="2283245" y="1079458"/>
            <a:ext cx="3294061" cy="1858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None/>
            </a:pPr>
            <a:r>
              <a:rPr lang="ca-ES" sz="1800" b="1" dirty="0">
                <a:solidFill>
                  <a:srgbClr val="7F7F7F"/>
                </a:solidFill>
              </a:rPr>
              <a:t>Infantil- Adolescència.</a:t>
            </a:r>
            <a:endParaRPr lang="ca-ES"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1800"/>
              <a:buNone/>
            </a:pPr>
            <a:r>
              <a:rPr lang="ca-ES" sz="1800" dirty="0">
                <a:solidFill>
                  <a:srgbClr val="7F7F7F"/>
                </a:solidFill>
              </a:rPr>
              <a:t>Continguts:</a:t>
            </a:r>
            <a:endParaRPr lang="ca-ES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Situació actual</a:t>
            </a:r>
            <a:endParaRPr lang="ca-ES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Conducta suïcida</a:t>
            </a: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Procés del suïcidi</a:t>
            </a: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Avaluació</a:t>
            </a: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Prevenció</a:t>
            </a: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Realitat aplicada</a:t>
            </a:r>
          </a:p>
        </p:txBody>
      </p:sp>
      <p:pic>
        <p:nvPicPr>
          <p:cNvPr id="252" name="Google Shape;25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427" y="1414824"/>
            <a:ext cx="2081943" cy="327851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A6807EA-6219-4F58-834E-D8785644A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480" y="1414823"/>
            <a:ext cx="2093325" cy="3278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250;p32">
            <a:extLst>
              <a:ext uri="{FF2B5EF4-FFF2-40B4-BE49-F238E27FC236}">
                <a16:creationId xmlns:a16="http://schemas.microsoft.com/office/drawing/2014/main" id="{1359E93D-ED43-4442-855A-C567359C5BEF}"/>
              </a:ext>
            </a:extLst>
          </p:cNvPr>
          <p:cNvSpPr txBox="1">
            <a:spLocks/>
          </p:cNvSpPr>
          <p:nvPr/>
        </p:nvSpPr>
        <p:spPr>
          <a:xfrm>
            <a:off x="3379899" y="3094719"/>
            <a:ext cx="3542452" cy="1978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rgbClr val="7030A0"/>
              </a:buClr>
              <a:buSzPts val="1800"/>
              <a:buFont typeface="Arial"/>
              <a:buNone/>
            </a:pPr>
            <a:r>
              <a:rPr lang="ca-ES" sz="1800" b="1" dirty="0">
                <a:solidFill>
                  <a:srgbClr val="7F7F7F"/>
                </a:solidFill>
              </a:rPr>
              <a:t>Adults.</a:t>
            </a:r>
            <a:endParaRPr lang="ca-ES" b="1" dirty="0"/>
          </a:p>
          <a:p>
            <a:pPr marL="0" indent="0">
              <a:buClr>
                <a:srgbClr val="7030A0"/>
              </a:buClr>
              <a:buSzPts val="1800"/>
              <a:buFont typeface="Arial"/>
              <a:buNone/>
            </a:pPr>
            <a:r>
              <a:rPr lang="ca-ES" sz="1800" dirty="0">
                <a:solidFill>
                  <a:srgbClr val="7F7F7F"/>
                </a:solidFill>
              </a:rPr>
              <a:t>Continguts:</a:t>
            </a:r>
            <a:endParaRPr lang="ca-ES" dirty="0"/>
          </a:p>
          <a:p>
            <a:pPr marL="800100" lvl="1" indent="-342900"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Acceptar el que desconeixem</a:t>
            </a:r>
            <a:endParaRPr lang="ca-ES" dirty="0"/>
          </a:p>
          <a:p>
            <a:pPr marL="800100" lvl="1" indent="-342900"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Complexitat del suïcidi</a:t>
            </a:r>
          </a:p>
          <a:p>
            <a:pPr marL="800100" lvl="1" indent="-342900"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Desvinculació amb la malaltia mental</a:t>
            </a:r>
          </a:p>
          <a:p>
            <a:pPr marL="800100" lvl="1" indent="-342900"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Importància del context</a:t>
            </a:r>
          </a:p>
          <a:p>
            <a:pPr marL="800100" lvl="1" indent="-342900"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Adaptar la nostra pràctica clínica</a:t>
            </a:r>
          </a:p>
          <a:p>
            <a:pPr marL="800100" lvl="1" indent="-342900">
              <a:buClr>
                <a:srgbClr val="7030A0"/>
              </a:buClr>
              <a:buSzPct val="75000"/>
              <a:buFont typeface="+mj-lt"/>
              <a:buAutoNum type="arabicPeriod"/>
            </a:pPr>
            <a:r>
              <a:rPr lang="ca-ES" sz="1800" dirty="0">
                <a:solidFill>
                  <a:srgbClr val="7F7F7F"/>
                </a:solidFill>
              </a:rPr>
              <a:t>Vides que val la pena viure</a:t>
            </a:r>
          </a:p>
        </p:txBody>
      </p:sp>
      <p:pic>
        <p:nvPicPr>
          <p:cNvPr id="10" name="Google Shape;222;p31" descr="http://ecx.images-amazon.com/images/I/815P0zNTnRL.jpg">
            <a:extLst>
              <a:ext uri="{FF2B5EF4-FFF2-40B4-BE49-F238E27FC236}">
                <a16:creationId xmlns:a16="http://schemas.microsoft.com/office/drawing/2014/main" id="{0DB75E10-EC63-497B-8089-C4216FABD3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1307" y="935221"/>
            <a:ext cx="1442720" cy="213274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BA8D570-7D0A-43AF-A41B-543A2EE13C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6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Google Shape;933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5157" y="1216812"/>
            <a:ext cx="4383027" cy="1131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34" name="Google Shape;934;p96"/>
          <p:cNvPicPr preferRelativeResize="0"/>
          <p:nvPr/>
        </p:nvPicPr>
        <p:blipFill rotWithShape="1">
          <a:blip r:embed="rId4">
            <a:alphaModFix/>
          </a:blip>
          <a:srcRect l="1628" t="2510" r="2238" b="3510"/>
          <a:stretch/>
        </p:blipFill>
        <p:spPr>
          <a:xfrm>
            <a:off x="13156" y="1255923"/>
            <a:ext cx="4373696" cy="339108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935" name="Google Shape;935;p96"/>
          <p:cNvSpPr txBox="1"/>
          <p:nvPr/>
        </p:nvSpPr>
        <p:spPr>
          <a:xfrm>
            <a:off x="4941650" y="2487471"/>
            <a:ext cx="3681584" cy="2091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ca-ES" sz="2000" dirty="0" err="1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Objetius</a:t>
            </a:r>
            <a:r>
              <a:rPr lang="ca-ES" sz="2000" dirty="0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 específics par a reduir el risc de </a:t>
            </a:r>
            <a:r>
              <a:rPr lang="ca-ES" sz="2000" dirty="0" err="1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suicidi</a:t>
            </a:r>
            <a:r>
              <a:rPr lang="ca-ES" sz="2000" dirty="0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lang="ca-ES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ca-ES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Reduir el dolor</a:t>
            </a:r>
            <a:endParaRPr lang="ca-ES" dirty="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Incrementar l’esperança </a:t>
            </a:r>
            <a:endParaRPr lang="ca-ES" dirty="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Millorar la vinculació</a:t>
            </a:r>
            <a:endParaRPr lang="ca-ES" dirty="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Reduir la capacitat de suïcidi</a:t>
            </a:r>
          </a:p>
        </p:txBody>
      </p:sp>
      <p:sp>
        <p:nvSpPr>
          <p:cNvPr id="7" name="Google Shape;283;p34"/>
          <p:cNvSpPr txBox="1"/>
          <p:nvPr/>
        </p:nvSpPr>
        <p:spPr>
          <a:xfrm>
            <a:off x="143164" y="702444"/>
            <a:ext cx="6995391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¿Com s'hi arriba al suïcidi?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2966ED8-D981-4799-9B7A-A418A2D3B6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415" y="2263494"/>
            <a:ext cx="8229600" cy="9181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a-ES" sz="1800" dirty="0"/>
              <a:t>“Reduir sistemàticament els factors precipitants del suïcidi significaria construir un pont entre el món de </a:t>
            </a:r>
            <a:r>
              <a:rPr lang="ca-ES" sz="1800" b="1" dirty="0"/>
              <a:t>Freud</a:t>
            </a:r>
            <a:r>
              <a:rPr lang="ca-ES" sz="1800" dirty="0"/>
              <a:t> i el de </a:t>
            </a:r>
            <a:r>
              <a:rPr lang="ca-ES" sz="1800" b="1" dirty="0" err="1"/>
              <a:t>Durkheim</a:t>
            </a:r>
            <a:r>
              <a:rPr lang="ca-ES" sz="1800" dirty="0"/>
              <a:t>, que tant necessitem per fer efectiva la prevenció del suïcidi” (Erwin </a:t>
            </a:r>
            <a:r>
              <a:rPr lang="ca-ES" sz="1800" dirty="0" err="1"/>
              <a:t>Ringel</a:t>
            </a:r>
            <a:r>
              <a:rPr lang="ca-ES" sz="1800" dirty="0"/>
              <a:t>, 1976).</a:t>
            </a:r>
            <a:endParaRPr lang="ca-ES" sz="16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590" y="3490176"/>
            <a:ext cx="6707401" cy="1165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81" y="4117348"/>
            <a:ext cx="3594242" cy="128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788" y="985219"/>
            <a:ext cx="936358" cy="134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283;p34">
            <a:extLst>
              <a:ext uri="{FF2B5EF4-FFF2-40B4-BE49-F238E27FC236}">
                <a16:creationId xmlns:a16="http://schemas.microsoft.com/office/drawing/2014/main" id="{53934C1D-2BAD-4906-B2B3-845D5A26B7C7}"/>
              </a:ext>
            </a:extLst>
          </p:cNvPr>
          <p:cNvSpPr txBox="1"/>
          <p:nvPr/>
        </p:nvSpPr>
        <p:spPr>
          <a:xfrm>
            <a:off x="143164" y="702444"/>
            <a:ext cx="6995391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¿Com s'hi arriba al suïcidi?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672602E-910D-4FE5-B2D8-B15BEC2ED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7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9885" y="1599642"/>
            <a:ext cx="8229600" cy="2862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Descrit el 1958 per </a:t>
            </a:r>
            <a:r>
              <a:rPr lang="ca-ES" sz="1600" dirty="0" err="1">
                <a:solidFill>
                  <a:schemeClr val="tx1"/>
                </a:solidFill>
                <a:cs typeface="Arial" pitchFamily="34" charset="0"/>
              </a:rPr>
              <a:t>Erwing</a:t>
            </a: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a-ES" sz="1600" dirty="0" err="1">
                <a:solidFill>
                  <a:schemeClr val="tx1"/>
                </a:solidFill>
                <a:cs typeface="Arial" pitchFamily="34" charset="0"/>
              </a:rPr>
              <a:t>Ringel</a:t>
            </a: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, fa referència a un estat mental específic que desemboca en conducta suïcida.</a:t>
            </a:r>
          </a:p>
          <a:p>
            <a:pPr marL="0" indent="0">
              <a:buNone/>
            </a:pP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Signe d'alarma que indica la tendència al suïcidi.</a:t>
            </a:r>
          </a:p>
          <a:p>
            <a:pPr marL="0" indent="0">
              <a:buNone/>
            </a:pP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Tres components:</a:t>
            </a:r>
          </a:p>
          <a:p>
            <a:pPr marL="457200" lvl="1" indent="0">
              <a:buNone/>
            </a:pP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1.Constricció</a:t>
            </a:r>
          </a:p>
          <a:p>
            <a:pPr marL="457200" lvl="1" indent="0">
              <a:buNone/>
            </a:pP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2.Inhibició de l'agressivitat i orientació cap a un mateix</a:t>
            </a:r>
          </a:p>
          <a:p>
            <a:pPr marL="457200" lvl="1" indent="0">
              <a:buNone/>
            </a:pP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3.Fantasies suïcides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599" y="3705876"/>
            <a:ext cx="5466392" cy="950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81" y="4117348"/>
            <a:ext cx="3594242" cy="128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Google Shape;283;p34">
            <a:extLst>
              <a:ext uri="{FF2B5EF4-FFF2-40B4-BE49-F238E27FC236}">
                <a16:creationId xmlns:a16="http://schemas.microsoft.com/office/drawing/2014/main" id="{B81286C7-D77E-4CDD-8C18-FF65EFA32D5D}"/>
              </a:ext>
            </a:extLst>
          </p:cNvPr>
          <p:cNvSpPr txBox="1"/>
          <p:nvPr/>
        </p:nvSpPr>
        <p:spPr>
          <a:xfrm>
            <a:off x="143164" y="702444"/>
            <a:ext cx="6995391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¿Com s'hi arriba al suïcidi?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1D7ABC7-2715-4741-A71D-39F501519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03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9885" y="1383618"/>
            <a:ext cx="8229600" cy="2862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Tres components:</a:t>
            </a:r>
          </a:p>
          <a:p>
            <a:pPr marL="219419" lvl="1" indent="0">
              <a:buClr>
                <a:srgbClr val="7030A0"/>
              </a:buClr>
              <a:buNone/>
            </a:pPr>
            <a:r>
              <a:rPr lang="ca-ES" sz="1400" b="1" dirty="0">
                <a:solidFill>
                  <a:schemeClr val="tx1"/>
                </a:solidFill>
                <a:cs typeface="Arial" pitchFamily="34" charset="0"/>
              </a:rPr>
              <a:t>1. Constricció:</a:t>
            </a:r>
            <a:r>
              <a:rPr lang="ca-ES" sz="1400" dirty="0">
                <a:solidFill>
                  <a:schemeClr val="tx1"/>
                </a:solidFill>
                <a:cs typeface="Arial" pitchFamily="34" charset="0"/>
              </a:rPr>
              <a:t> La persona se sent desbordada per una situació, se sent impotent. Totes les àrees: racional, emocional, relacional</a:t>
            </a:r>
            <a:r>
              <a:rPr lang="ca-ES" sz="1400" dirty="0"/>
              <a:t> (Paul </a:t>
            </a:r>
            <a:r>
              <a:rPr lang="ca-ES" sz="1400" dirty="0" err="1"/>
              <a:t>Valery</a:t>
            </a:r>
            <a:r>
              <a:rPr lang="ca-ES" sz="1400" dirty="0"/>
              <a:t> “</a:t>
            </a:r>
            <a:r>
              <a:rPr lang="ca-ES" sz="1400" dirty="0" err="1"/>
              <a:t>Suicide</a:t>
            </a:r>
            <a:r>
              <a:rPr lang="ca-ES" sz="1400" dirty="0"/>
              <a:t> </a:t>
            </a:r>
            <a:r>
              <a:rPr lang="ca-ES" sz="1400" dirty="0" err="1"/>
              <a:t>means</a:t>
            </a:r>
            <a:r>
              <a:rPr lang="ca-ES" sz="1400" dirty="0"/>
              <a:t> </a:t>
            </a:r>
            <a:r>
              <a:rPr lang="ca-ES" sz="1400" dirty="0" err="1"/>
              <a:t>the</a:t>
            </a:r>
            <a:r>
              <a:rPr lang="ca-ES" sz="1400" dirty="0"/>
              <a:t> </a:t>
            </a:r>
            <a:r>
              <a:rPr lang="ca-ES" sz="1400" dirty="0" err="1"/>
              <a:t>absence</a:t>
            </a:r>
            <a:r>
              <a:rPr lang="ca-ES" sz="1400" dirty="0"/>
              <a:t> of </a:t>
            </a:r>
            <a:r>
              <a:rPr lang="ca-ES" sz="1400" dirty="0" err="1"/>
              <a:t>others</a:t>
            </a:r>
            <a:r>
              <a:rPr lang="ca-ES" sz="1400" dirty="0"/>
              <a:t>”) i de valors. Rilke (</a:t>
            </a:r>
            <a:r>
              <a:rPr lang="ca-ES" sz="1400" dirty="0" err="1"/>
              <a:t>The</a:t>
            </a:r>
            <a:r>
              <a:rPr lang="ca-ES" sz="1400" dirty="0"/>
              <a:t> </a:t>
            </a:r>
            <a:r>
              <a:rPr lang="ca-ES" sz="1400" dirty="0" err="1"/>
              <a:t>panther</a:t>
            </a:r>
            <a:r>
              <a:rPr lang="ca-ES" sz="1400" dirty="0"/>
              <a:t>): “Sent com si hi hagués mil barrots, mil barrots sense un món darrere seu”.</a:t>
            </a:r>
          </a:p>
          <a:p>
            <a:pPr marL="585156" lvl="2" indent="-228600">
              <a:buClrTx/>
              <a:buSzPct val="100000"/>
              <a:buFont typeface="+mj-lt"/>
              <a:buAutoNum type="arabicPeriod"/>
            </a:pPr>
            <a:r>
              <a:rPr lang="ca-ES" sz="1200" b="1" dirty="0"/>
              <a:t>El resultat de situacions greus (malaltia, incapacitat)</a:t>
            </a:r>
          </a:p>
          <a:p>
            <a:pPr marL="585156" lvl="2" indent="-228600">
              <a:buClrTx/>
              <a:buSzPct val="100000"/>
              <a:buFont typeface="+mj-lt"/>
              <a:buAutoNum type="arabicPeriod"/>
            </a:pPr>
            <a:r>
              <a:rPr lang="ca-ES" sz="1200" b="1" dirty="0"/>
              <a:t>El resultat de les nostres accions</a:t>
            </a:r>
          </a:p>
          <a:p>
            <a:pPr marL="585156" lvl="2" indent="-228600">
              <a:buClrTx/>
              <a:buSzPct val="100000"/>
              <a:buFont typeface="+mj-lt"/>
              <a:buAutoNum type="arabicPeriod"/>
            </a:pPr>
            <a:r>
              <a:rPr lang="ca-ES" sz="1200" b="1" dirty="0"/>
              <a:t>Una impressió o idea merament subjectiva</a:t>
            </a:r>
          </a:p>
          <a:p>
            <a:pPr marL="585156" lvl="2" indent="-228600">
              <a:buClrTx/>
              <a:buSzPct val="100000"/>
              <a:buFont typeface="+mj-lt"/>
              <a:buAutoNum type="arabicPeriod"/>
            </a:pPr>
            <a:endParaRPr lang="ca-ES" sz="1100" dirty="0">
              <a:solidFill>
                <a:schemeClr val="tx1"/>
              </a:solidFill>
              <a:cs typeface="Arial" pitchFamily="34" charset="0"/>
            </a:endParaRPr>
          </a:p>
          <a:p>
            <a:pPr marL="219419" lvl="1" indent="0">
              <a:buClr>
                <a:srgbClr val="7030A0"/>
              </a:buClr>
              <a:buNone/>
            </a:pPr>
            <a:r>
              <a:rPr lang="ca-ES" sz="1400" dirty="0">
                <a:solidFill>
                  <a:schemeClr val="tx1"/>
                </a:solidFill>
                <a:cs typeface="Arial" pitchFamily="34" charset="0"/>
              </a:rPr>
              <a:t>2.</a:t>
            </a:r>
            <a:r>
              <a:rPr lang="ca-ES" sz="1400" b="1" dirty="0"/>
              <a:t> </a:t>
            </a:r>
            <a:r>
              <a:rPr lang="ca-ES" sz="1400" dirty="0"/>
              <a:t>Inhibició de l'agressivitat i orientació cap a un mateix</a:t>
            </a:r>
            <a:endParaRPr lang="ca-ES" sz="1400" dirty="0">
              <a:solidFill>
                <a:schemeClr val="tx1"/>
              </a:solidFill>
              <a:cs typeface="Arial" pitchFamily="34" charset="0"/>
            </a:endParaRPr>
          </a:p>
          <a:p>
            <a:pPr marL="219419" lvl="1" indent="0">
              <a:buClr>
                <a:srgbClr val="7030A0"/>
              </a:buClr>
              <a:buNone/>
            </a:pPr>
            <a:r>
              <a:rPr lang="ca-ES" sz="1400" dirty="0">
                <a:solidFill>
                  <a:schemeClr val="tx1"/>
                </a:solidFill>
                <a:cs typeface="Arial" pitchFamily="34" charset="0"/>
              </a:rPr>
              <a:t>3.</a:t>
            </a:r>
            <a:r>
              <a:rPr lang="ca-ES" sz="1400" b="1" dirty="0"/>
              <a:t> </a:t>
            </a:r>
            <a:r>
              <a:rPr lang="ca-ES" sz="1400" dirty="0"/>
              <a:t>Fantasies suïcides</a:t>
            </a:r>
            <a:endParaRPr lang="ca-ES" sz="14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599" y="3981544"/>
            <a:ext cx="5466392" cy="950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81" y="4453527"/>
            <a:ext cx="3594242" cy="128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925038" y="2701751"/>
            <a:ext cx="3727385" cy="7579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ca-ES"/>
              <a:t>Posa en dubte la voluntarietat de la conducta: la persona no és capaç de valorar altres opcions</a:t>
            </a:r>
          </a:p>
        </p:txBody>
      </p:sp>
      <p:sp>
        <p:nvSpPr>
          <p:cNvPr id="10" name="Google Shape;283;p34">
            <a:extLst>
              <a:ext uri="{FF2B5EF4-FFF2-40B4-BE49-F238E27FC236}">
                <a16:creationId xmlns:a16="http://schemas.microsoft.com/office/drawing/2014/main" id="{14AC1D1C-592C-42DB-BD81-6C89A535F329}"/>
              </a:ext>
            </a:extLst>
          </p:cNvPr>
          <p:cNvSpPr txBox="1"/>
          <p:nvPr/>
        </p:nvSpPr>
        <p:spPr>
          <a:xfrm>
            <a:off x="143164" y="702444"/>
            <a:ext cx="6995391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¿Com s'hi arriba al suïcidi?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C88AC5E-EB84-430E-8DDA-77870FEA8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14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9885" y="1383618"/>
            <a:ext cx="8229600" cy="2862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1600">
                <a:solidFill>
                  <a:schemeClr val="tx1"/>
                </a:solidFill>
                <a:cs typeface="Arial" pitchFamily="34" charset="0"/>
              </a:rPr>
              <a:t>Tres components:</a:t>
            </a:r>
          </a:p>
          <a:p>
            <a:pPr marL="219419" lvl="1" indent="0">
              <a:buClr>
                <a:srgbClr val="7030A0"/>
              </a:buClr>
              <a:buSzPct val="50000"/>
              <a:buNone/>
            </a:pPr>
            <a:r>
              <a:rPr lang="ca-ES" sz="1400">
                <a:solidFill>
                  <a:schemeClr val="tx1"/>
                </a:solidFill>
                <a:cs typeface="Arial" pitchFamily="34" charset="0"/>
              </a:rPr>
              <a:t>1.Constricció</a:t>
            </a:r>
          </a:p>
          <a:p>
            <a:pPr marL="219419" lvl="1" indent="0">
              <a:buClr>
                <a:srgbClr val="7030A0"/>
              </a:buClr>
              <a:buSzPct val="50000"/>
              <a:buNone/>
            </a:pPr>
            <a:r>
              <a:rPr lang="ca-ES" sz="1400" b="1">
                <a:solidFill>
                  <a:schemeClr val="tx1"/>
                </a:solidFill>
                <a:cs typeface="Arial" pitchFamily="34" charset="0"/>
              </a:rPr>
              <a:t>2.Inhibició de l'agressivitat i orientació cap a un mateix</a:t>
            </a:r>
          </a:p>
          <a:p>
            <a:pPr marL="676619" lvl="2" indent="0">
              <a:buClr>
                <a:srgbClr val="7030A0"/>
              </a:buClr>
              <a:buSzPct val="50000"/>
              <a:buNone/>
            </a:pPr>
            <a:r>
              <a:rPr lang="ca-ES" sz="1200">
                <a:solidFill>
                  <a:schemeClr val="tx1"/>
                </a:solidFill>
                <a:cs typeface="Arial" pitchFamily="34" charset="0"/>
              </a:rPr>
              <a:t>Un patró de personalitat psíquica específic caracteritzat per un superjó particularment sever i rígid com es troba principalment a la neurosi.</a:t>
            </a:r>
          </a:p>
          <a:p>
            <a:pPr marL="676619" lvl="2" indent="0">
              <a:buClr>
                <a:srgbClr val="7030A0"/>
              </a:buClr>
              <a:buSzPct val="50000"/>
              <a:buNone/>
            </a:pPr>
            <a:r>
              <a:rPr lang="ca-ES" sz="1200">
                <a:solidFill>
                  <a:schemeClr val="tx1"/>
                </a:solidFill>
                <a:cs typeface="Arial" pitchFamily="34" charset="0"/>
              </a:rPr>
              <a:t>Trastorns psíquics que condueixen a la inhibició psíquica i física (principalment de lactivitat motora). La depressió endògena n'és l'exemple clàssic d'aquesta condició.</a:t>
            </a:r>
          </a:p>
          <a:p>
            <a:pPr marL="676619" lvl="2" indent="0">
              <a:buClr>
                <a:srgbClr val="7030A0"/>
              </a:buClr>
              <a:buSzPct val="50000"/>
              <a:buNone/>
            </a:pPr>
            <a:r>
              <a:rPr lang="ca-ES" sz="1200" b="1">
                <a:solidFill>
                  <a:schemeClr val="tx1"/>
                </a:solidFill>
                <a:cs typeface="Arial" pitchFamily="34" charset="0"/>
              </a:rPr>
              <a:t>Absència de relacions humanes.</a:t>
            </a:r>
          </a:p>
          <a:p>
            <a:pPr marL="676619" lvl="2" indent="0">
              <a:buClr>
                <a:srgbClr val="7030A0"/>
              </a:buClr>
              <a:buSzPct val="50000"/>
              <a:buNone/>
            </a:pPr>
            <a:r>
              <a:rPr lang="ca-ES" sz="1200">
                <a:solidFill>
                  <a:schemeClr val="tx1"/>
                </a:solidFill>
                <a:cs typeface="Arial" pitchFamily="34" charset="0"/>
              </a:rPr>
              <a:t>Les condicions imposades per la sobrecivilització.</a:t>
            </a:r>
          </a:p>
          <a:p>
            <a:pPr marL="219419" lvl="1" indent="0">
              <a:buClr>
                <a:srgbClr val="7030A0"/>
              </a:buClr>
              <a:buSzPct val="50000"/>
              <a:buNone/>
            </a:pPr>
            <a:r>
              <a:rPr lang="ca-ES" sz="1400">
                <a:solidFill>
                  <a:schemeClr val="tx1"/>
                </a:solidFill>
                <a:cs typeface="Arial" pitchFamily="34" charset="0"/>
              </a:rPr>
              <a:t>3. Fantasies suïcides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599" y="3705876"/>
            <a:ext cx="5466392" cy="950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81" y="4117348"/>
            <a:ext cx="3594242" cy="128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A080BED-7099-424D-9C18-F73DB92D57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  <p:sp>
        <p:nvSpPr>
          <p:cNvPr id="10" name="Google Shape;283;p34">
            <a:extLst>
              <a:ext uri="{FF2B5EF4-FFF2-40B4-BE49-F238E27FC236}">
                <a16:creationId xmlns:a16="http://schemas.microsoft.com/office/drawing/2014/main" id="{FDA87E06-129B-4298-A4C4-4659F72A59A2}"/>
              </a:ext>
            </a:extLst>
          </p:cNvPr>
          <p:cNvSpPr txBox="1"/>
          <p:nvPr/>
        </p:nvSpPr>
        <p:spPr>
          <a:xfrm>
            <a:off x="143164" y="702444"/>
            <a:ext cx="6995391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¿Com s'hi arriba al suïcidi?</a:t>
            </a:r>
            <a:endParaRPr lang="ca-ES" dirty="0"/>
          </a:p>
        </p:txBody>
      </p:sp>
      <p:sp>
        <p:nvSpPr>
          <p:cNvPr id="8" name="8 Estrella de 5 puntas">
            <a:extLst>
              <a:ext uri="{FF2B5EF4-FFF2-40B4-BE49-F238E27FC236}">
                <a16:creationId xmlns:a16="http://schemas.microsoft.com/office/drawing/2014/main" id="{AF5CF567-12F5-4203-BDF4-6A2AFA815204}"/>
              </a:ext>
            </a:extLst>
          </p:cNvPr>
          <p:cNvSpPr/>
          <p:nvPr/>
        </p:nvSpPr>
        <p:spPr>
          <a:xfrm>
            <a:off x="574515" y="3023907"/>
            <a:ext cx="383242" cy="322729"/>
          </a:xfrm>
          <a:prstGeom prst="star5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091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9885" y="1391224"/>
            <a:ext cx="8229600" cy="32647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Tres components:</a:t>
            </a:r>
          </a:p>
          <a:p>
            <a:pPr marL="457200" lvl="1" indent="0">
              <a:buNone/>
            </a:pPr>
            <a:r>
              <a:rPr lang="ca-ES" sz="1400" dirty="0">
                <a:solidFill>
                  <a:schemeClr val="tx1"/>
                </a:solidFill>
                <a:cs typeface="Arial" pitchFamily="34" charset="0"/>
              </a:rPr>
              <a:t>1.Constricció</a:t>
            </a:r>
          </a:p>
          <a:p>
            <a:pPr marL="457200" lvl="1" indent="0">
              <a:buNone/>
            </a:pPr>
            <a:r>
              <a:rPr lang="ca-ES" sz="1400" dirty="0">
                <a:solidFill>
                  <a:schemeClr val="tx1"/>
                </a:solidFill>
                <a:cs typeface="Arial" pitchFamily="34" charset="0"/>
              </a:rPr>
              <a:t>2.Inhibició de l'agressivitat i orientació cap a un mateix</a:t>
            </a:r>
          </a:p>
          <a:p>
            <a:pPr marL="457200" lvl="1" indent="0">
              <a:buNone/>
            </a:pPr>
            <a:r>
              <a:rPr lang="ca-ES" sz="1400" b="1" dirty="0">
                <a:solidFill>
                  <a:schemeClr val="tx1"/>
                </a:solidFill>
                <a:cs typeface="Arial" pitchFamily="34" charset="0"/>
              </a:rPr>
              <a:t>3.Fantasies suïcides</a:t>
            </a:r>
            <a:endParaRPr lang="ca-ES" sz="1400" dirty="0"/>
          </a:p>
          <a:p>
            <a:pPr marL="914400" lvl="3" indent="-100644">
              <a:buClr>
                <a:srgbClr val="7030A0"/>
              </a:buClr>
              <a:buNone/>
            </a:pPr>
            <a:r>
              <a:rPr lang="ca-ES" sz="1200" dirty="0"/>
              <a:t>Gairebé tothom en un moment o altre de la seva vida ha jugat amb la idea del suïcidi.</a:t>
            </a:r>
          </a:p>
          <a:p>
            <a:pPr marL="914400" lvl="3" indent="-100644">
              <a:buClr>
                <a:srgbClr val="7030A0"/>
              </a:buClr>
              <a:buNone/>
            </a:pPr>
            <a:r>
              <a:rPr lang="ca-ES" sz="1200" dirty="0"/>
              <a:t>Fantasies actives, és a dir, nocions volitives, deliberades i fantasies passives que ocorren sense ser desitjades.</a:t>
            </a:r>
          </a:p>
          <a:p>
            <a:pPr marL="914400" lvl="3" indent="-100644">
              <a:buClr>
                <a:srgbClr val="7030A0"/>
              </a:buClr>
              <a:buNone/>
            </a:pPr>
            <a:r>
              <a:rPr lang="ca-ES" sz="1200" dirty="0"/>
              <a:t>Fantasies per alleujar-se. Aquest curs s'assembla a </a:t>
            </a:r>
            <a:r>
              <a:rPr lang="ca-ES" sz="1200" b="1" dirty="0"/>
              <a:t>l'Aprenent de bruixot de Goethe</a:t>
            </a:r>
            <a:r>
              <a:rPr lang="ca-ES" sz="1200" dirty="0"/>
              <a:t>, la impossibilitat de desfer-nos dels esperits que hem conjurat.</a:t>
            </a:r>
          </a:p>
          <a:p>
            <a:pPr marL="914400" lvl="3" indent="-100644">
              <a:buClr>
                <a:srgbClr val="7030A0"/>
              </a:buClr>
              <a:buNone/>
            </a:pPr>
            <a:r>
              <a:rPr lang="ca-ES" sz="1200" dirty="0"/>
              <a:t>Tres estadis de fantasia:</a:t>
            </a:r>
          </a:p>
          <a:p>
            <a:pPr marL="1371600" lvl="4" indent="-100644">
              <a:buClr>
                <a:srgbClr val="7030A0"/>
              </a:buClr>
              <a:buNone/>
            </a:pPr>
            <a:r>
              <a:rPr lang="ca-ES" sz="1200" dirty="0"/>
              <a:t>1.Estar mort vs. Suïcidar-se</a:t>
            </a:r>
          </a:p>
          <a:p>
            <a:pPr marL="1371600" lvl="4" indent="-100644">
              <a:buClr>
                <a:srgbClr val="7030A0"/>
              </a:buClr>
              <a:buNone/>
            </a:pPr>
            <a:r>
              <a:rPr lang="ca-ES" sz="1200" dirty="0"/>
              <a:t>2.Suïcidar-se sense pla</a:t>
            </a:r>
          </a:p>
          <a:p>
            <a:pPr marL="1371600" lvl="4" indent="-100644">
              <a:buClr>
                <a:srgbClr val="7030A0"/>
              </a:buClr>
              <a:buNone/>
            </a:pPr>
            <a:r>
              <a:rPr lang="ca-ES" sz="1200" dirty="0"/>
              <a:t>3.Suïcidar-se amb mètode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599" y="3705876"/>
            <a:ext cx="5466392" cy="950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81" y="4117348"/>
            <a:ext cx="3594242" cy="128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7275B33-760C-4ED4-BD97-4D9005C5F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  <p:sp>
        <p:nvSpPr>
          <p:cNvPr id="10" name="Google Shape;283;p34">
            <a:extLst>
              <a:ext uri="{FF2B5EF4-FFF2-40B4-BE49-F238E27FC236}">
                <a16:creationId xmlns:a16="http://schemas.microsoft.com/office/drawing/2014/main" id="{F256DC05-7852-414E-8529-C94DF0ED9F1C}"/>
              </a:ext>
            </a:extLst>
          </p:cNvPr>
          <p:cNvSpPr txBox="1"/>
          <p:nvPr/>
        </p:nvSpPr>
        <p:spPr>
          <a:xfrm>
            <a:off x="143164" y="702444"/>
            <a:ext cx="6995391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¿Com s'hi arriba al suïcidi?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738751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9885" y="1391225"/>
            <a:ext cx="8229600" cy="2862318"/>
          </a:xfrm>
        </p:spPr>
        <p:txBody>
          <a:bodyPr>
            <a:normAutofit/>
          </a:bodyPr>
          <a:lstStyle/>
          <a:p>
            <a:pPr marL="219419" lvl="1" indent="0">
              <a:buClr>
                <a:srgbClr val="7030A0"/>
              </a:buClr>
              <a:buNone/>
            </a:pPr>
            <a:r>
              <a:rPr lang="ca-ES" sz="1800" b="1" dirty="0"/>
              <a:t>Psicoteràpia </a:t>
            </a:r>
            <a:r>
              <a:rPr lang="ca-ES" sz="1800" b="1" dirty="0" err="1"/>
              <a:t>antisuïcida</a:t>
            </a:r>
            <a:r>
              <a:rPr lang="ca-ES" sz="1800" b="1" dirty="0"/>
              <a:t> específica:</a:t>
            </a:r>
          </a:p>
          <a:p>
            <a:pPr marL="219419" lvl="1" indent="0">
              <a:buClr>
                <a:srgbClr val="7030A0"/>
              </a:buClr>
              <a:buNone/>
            </a:pPr>
            <a:endParaRPr lang="ca-ES" sz="1800" b="1" dirty="0"/>
          </a:p>
          <a:p>
            <a:pPr marL="676619" lvl="2" indent="0">
              <a:buClr>
                <a:srgbClr val="7030A0"/>
              </a:buClr>
              <a:buNone/>
            </a:pPr>
            <a:r>
              <a:rPr lang="ca-ES" sz="1800" dirty="0"/>
              <a:t>Actitud proactiva i sense criteris d’exclusió</a:t>
            </a:r>
          </a:p>
          <a:p>
            <a:pPr marL="676619" lvl="2" indent="0">
              <a:buClr>
                <a:srgbClr val="7030A0"/>
              </a:buClr>
              <a:buNone/>
            </a:pPr>
            <a:endParaRPr lang="ca-ES" sz="1800" dirty="0"/>
          </a:p>
          <a:p>
            <a:pPr marL="676619" lvl="2" indent="0">
              <a:buClr>
                <a:srgbClr val="7030A0"/>
              </a:buClr>
              <a:buNone/>
            </a:pPr>
            <a:r>
              <a:rPr lang="ca-ES" sz="1800" dirty="0"/>
              <a:t>En cert sentit (pel que fa al factor temps) hi ha més pressió que en un altre tipus de psicoteràpies on és possible esperar.</a:t>
            </a:r>
          </a:p>
          <a:p>
            <a:pPr marL="219419" lvl="1" indent="0">
              <a:buClr>
                <a:srgbClr val="7030A0"/>
              </a:buClr>
              <a:buNone/>
            </a:pPr>
            <a:endParaRPr lang="ca-ES" sz="1800" b="1" dirty="0"/>
          </a:p>
          <a:p>
            <a:pPr marL="219419" lvl="1" indent="0">
              <a:buClr>
                <a:srgbClr val="7030A0"/>
              </a:buClr>
              <a:buNone/>
            </a:pPr>
            <a:endParaRPr lang="ca-ES" sz="1800" b="1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10" y="3965996"/>
            <a:ext cx="5466392" cy="950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52" y="4440662"/>
            <a:ext cx="3594242" cy="128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E6B4120-024C-4EFA-B0A3-1E9F470D4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  <p:sp>
        <p:nvSpPr>
          <p:cNvPr id="12" name="Google Shape;913;p90">
            <a:extLst>
              <a:ext uri="{FF2B5EF4-FFF2-40B4-BE49-F238E27FC236}">
                <a16:creationId xmlns:a16="http://schemas.microsoft.com/office/drawing/2014/main" id="{73765954-AF6D-43DC-BAF8-19B3616F1F28}"/>
              </a:ext>
            </a:extLst>
          </p:cNvPr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67079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9578" y="1510772"/>
            <a:ext cx="8804422" cy="30060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Plantejaments: Psicoteràpia </a:t>
            </a:r>
            <a:r>
              <a:rPr lang="ca-ES" sz="1600" dirty="0" err="1">
                <a:solidFill>
                  <a:schemeClr val="tx1"/>
                </a:solidFill>
                <a:cs typeface="Arial" pitchFamily="34" charset="0"/>
              </a:rPr>
              <a:t>antisuïcida</a:t>
            </a:r>
            <a:r>
              <a:rPr lang="ca-ES" sz="1600" dirty="0">
                <a:solidFill>
                  <a:schemeClr val="tx1"/>
                </a:solidFill>
                <a:cs typeface="Arial" pitchFamily="34" charset="0"/>
              </a:rPr>
              <a:t> específica. Fases:</a:t>
            </a:r>
          </a:p>
          <a:p>
            <a:pPr marL="457200" lvl="1" indent="0">
              <a:buNone/>
            </a:pPr>
            <a:endParaRPr lang="ca-ES" sz="1200" dirty="0">
              <a:solidFill>
                <a:schemeClr val="tx1"/>
              </a:solidFill>
              <a:cs typeface="Arial" pitchFamily="34" charset="0"/>
            </a:endParaRPr>
          </a:p>
          <a:p>
            <a:pPr marL="457200" lvl="1" indent="0">
              <a:buNone/>
            </a:pP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Especial importància en la </a:t>
            </a:r>
            <a:r>
              <a:rPr lang="ca-ES" sz="1200" b="1" dirty="0">
                <a:solidFill>
                  <a:schemeClr val="tx1"/>
                </a:solidFill>
                <a:cs typeface="Arial" pitchFamily="34" charset="0"/>
              </a:rPr>
              <a:t>relació terapèutica</a:t>
            </a:r>
          </a:p>
          <a:p>
            <a:pPr marL="457200" lvl="1" indent="0">
              <a:buNone/>
            </a:pPr>
            <a:r>
              <a:rPr lang="ca-ES" sz="1200" b="1" dirty="0" err="1">
                <a:solidFill>
                  <a:schemeClr val="tx1"/>
                </a:solidFill>
                <a:cs typeface="Arial" pitchFamily="34" charset="0"/>
              </a:rPr>
              <a:t>Abreació</a:t>
            </a:r>
            <a:r>
              <a:rPr lang="ca-ES" sz="1200" b="1" dirty="0">
                <a:solidFill>
                  <a:schemeClr val="tx1"/>
                </a:solidFill>
                <a:cs typeface="Arial" pitchFamily="34" charset="0"/>
              </a:rPr>
              <a:t> de l'agressivitat: </a:t>
            </a: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Verbalització i descàrrega de la tensió, de l'agressivitat, cap a fora</a:t>
            </a:r>
            <a:endParaRPr lang="ca-ES" sz="1200" b="1" dirty="0">
              <a:solidFill>
                <a:schemeClr val="tx1"/>
              </a:solidFill>
              <a:cs typeface="Arial" pitchFamily="34" charset="0"/>
            </a:endParaRPr>
          </a:p>
          <a:p>
            <a:pPr marL="457200" lvl="1" indent="0">
              <a:buNone/>
            </a:pPr>
            <a:r>
              <a:rPr lang="ca-ES" sz="1200" b="1" dirty="0">
                <a:solidFill>
                  <a:schemeClr val="tx1"/>
                </a:solidFill>
                <a:cs typeface="Arial" pitchFamily="34" charset="0"/>
              </a:rPr>
              <a:t>Fomentar una vida “exitosa”. </a:t>
            </a: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L'objectiu és confrontar el pacient amb possibles tasques i promoure'n la implementació. Trencar amb la tendència a imposar-se objectius inassolibles que porten a la inacció.</a:t>
            </a:r>
            <a:endParaRPr lang="ca-ES" sz="1200" b="1" dirty="0">
              <a:solidFill>
                <a:schemeClr val="tx1"/>
              </a:solidFill>
              <a:cs typeface="Arial" pitchFamily="34" charset="0"/>
            </a:endParaRPr>
          </a:p>
          <a:p>
            <a:pPr marL="457200" lvl="1" indent="0">
              <a:buNone/>
            </a:pPr>
            <a:r>
              <a:rPr lang="ca-ES" sz="1200" b="1" dirty="0">
                <a:solidFill>
                  <a:schemeClr val="tx1"/>
                </a:solidFill>
                <a:cs typeface="Arial" pitchFamily="34" charset="0"/>
              </a:rPr>
              <a:t>Estimulació de la imaginació: </a:t>
            </a: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un buit en termes de plans atractius per al futur permet que les fantasies suïcides es propaguin i finalment dominin. L'experiència demostra que un cop el pacient comença a dir espontàniament el que pretén fer en un futur proper o immediat, el terapeuta es pot sentir més tranquil.</a:t>
            </a:r>
            <a:endParaRPr lang="ca-ES" sz="1200" b="1" dirty="0">
              <a:solidFill>
                <a:schemeClr val="tx1"/>
              </a:solidFill>
              <a:cs typeface="Arial" pitchFamily="34" charset="0"/>
            </a:endParaRPr>
          </a:p>
          <a:p>
            <a:pPr marL="457200" lvl="1" indent="0">
              <a:buNone/>
            </a:pPr>
            <a:r>
              <a:rPr lang="ca-ES" sz="1200" b="1" dirty="0">
                <a:solidFill>
                  <a:schemeClr val="tx1"/>
                </a:solidFill>
                <a:cs typeface="Arial" pitchFamily="34" charset="0"/>
              </a:rPr>
              <a:t>Una forma positiva de vida: </a:t>
            </a:r>
            <a:r>
              <a:rPr lang="ca-ES" sz="1200" dirty="0">
                <a:solidFill>
                  <a:schemeClr val="tx1"/>
                </a:solidFill>
                <a:cs typeface="Arial" pitchFamily="34" charset="0"/>
              </a:rPr>
              <a:t>l'objectiu de la teràpia ha d'assolir una manera de vida positiva a través de l'anàlisi i instituir l'entrenament en nous patrons de comportament que apuntin cap a l'èxit.</a:t>
            </a:r>
          </a:p>
          <a:p>
            <a:pPr marL="0" indent="0">
              <a:buNone/>
            </a:pPr>
            <a:endParaRPr lang="ca-ES" sz="12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229" y="4143545"/>
            <a:ext cx="5466392" cy="950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794" y="4890081"/>
            <a:ext cx="3594242" cy="128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8 Estrella de 5 puntas">
            <a:extLst>
              <a:ext uri="{FF2B5EF4-FFF2-40B4-BE49-F238E27FC236}">
                <a16:creationId xmlns:a16="http://schemas.microsoft.com/office/drawing/2014/main" id="{454D414C-0EE5-4D13-9C3B-169D614348B9}"/>
              </a:ext>
            </a:extLst>
          </p:cNvPr>
          <p:cNvSpPr/>
          <p:nvPr/>
        </p:nvSpPr>
        <p:spPr>
          <a:xfrm>
            <a:off x="302811" y="2614474"/>
            <a:ext cx="383242" cy="322729"/>
          </a:xfrm>
          <a:prstGeom prst="star5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6 Estrella de 5 puntas">
            <a:extLst>
              <a:ext uri="{FF2B5EF4-FFF2-40B4-BE49-F238E27FC236}">
                <a16:creationId xmlns:a16="http://schemas.microsoft.com/office/drawing/2014/main" id="{84D60B9A-DFA3-46C9-B2A6-F4A6D6D0FEAD}"/>
              </a:ext>
            </a:extLst>
          </p:cNvPr>
          <p:cNvSpPr/>
          <p:nvPr/>
        </p:nvSpPr>
        <p:spPr>
          <a:xfrm>
            <a:off x="302811" y="3609857"/>
            <a:ext cx="383242" cy="322729"/>
          </a:xfrm>
          <a:prstGeom prst="star5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6524030-8E59-4236-AD1A-F7EAE625B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  <p:sp>
        <p:nvSpPr>
          <p:cNvPr id="14" name="Google Shape;913;p90">
            <a:extLst>
              <a:ext uri="{FF2B5EF4-FFF2-40B4-BE49-F238E27FC236}">
                <a16:creationId xmlns:a16="http://schemas.microsoft.com/office/drawing/2014/main" id="{1D5FE87B-3E71-4B33-A4E2-8F36DD60B988}"/>
              </a:ext>
            </a:extLst>
          </p:cNvPr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829673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Google Shape;933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5157" y="1216812"/>
            <a:ext cx="4383027" cy="1131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34" name="Google Shape;934;p96"/>
          <p:cNvPicPr preferRelativeResize="0"/>
          <p:nvPr/>
        </p:nvPicPr>
        <p:blipFill rotWithShape="1">
          <a:blip r:embed="rId4">
            <a:alphaModFix/>
          </a:blip>
          <a:srcRect l="1628" t="2510" r="2238" b="3510"/>
          <a:stretch/>
        </p:blipFill>
        <p:spPr>
          <a:xfrm>
            <a:off x="13156" y="1255923"/>
            <a:ext cx="4373696" cy="339108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8" name="Google Shape;913;p90">
            <a:extLst>
              <a:ext uri="{FF2B5EF4-FFF2-40B4-BE49-F238E27FC236}">
                <a16:creationId xmlns:a16="http://schemas.microsoft.com/office/drawing/2014/main" id="{1AE7D599-89FB-418A-B56A-B7FDAEB6AD72}"/>
              </a:ext>
            </a:extLst>
          </p:cNvPr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ca-ES" dirty="0"/>
          </a:p>
        </p:txBody>
      </p:sp>
      <p:sp>
        <p:nvSpPr>
          <p:cNvPr id="11" name="Google Shape;935;p96">
            <a:extLst>
              <a:ext uri="{FF2B5EF4-FFF2-40B4-BE49-F238E27FC236}">
                <a16:creationId xmlns:a16="http://schemas.microsoft.com/office/drawing/2014/main" id="{C5C9D5D9-AC54-45FF-B0AA-2BA528A2DA3C}"/>
              </a:ext>
            </a:extLst>
          </p:cNvPr>
          <p:cNvSpPr txBox="1"/>
          <p:nvPr/>
        </p:nvSpPr>
        <p:spPr>
          <a:xfrm>
            <a:off x="4941650" y="2487471"/>
            <a:ext cx="3681584" cy="2091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ca-ES" sz="2000" dirty="0" err="1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Objetius</a:t>
            </a:r>
            <a:r>
              <a:rPr lang="ca-ES" sz="2000" dirty="0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 específics par a reduir el risc de </a:t>
            </a:r>
            <a:r>
              <a:rPr lang="ca-ES" sz="2000" dirty="0" err="1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suicidi</a:t>
            </a:r>
            <a:r>
              <a:rPr lang="ca-ES" sz="2000" dirty="0">
                <a:solidFill>
                  <a:srgbClr val="90298D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lang="ca-ES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ca-ES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Reduir el dolor</a:t>
            </a:r>
            <a:endParaRPr lang="ca-ES" dirty="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Incrementar l’esperança </a:t>
            </a:r>
            <a:endParaRPr lang="ca-ES" dirty="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Millorar la vinculació</a:t>
            </a:r>
            <a:endParaRPr lang="ca-ES" dirty="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800"/>
              <a:buFont typeface="Calibri"/>
              <a:buAutoNum type="arabicPeriod"/>
            </a:pPr>
            <a:r>
              <a:rPr lang="ca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Reduir la capacitat de suïcidi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214B6C4-B945-4CB7-BE32-FB18588D4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6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90"/>
          <p:cNvSpPr txBox="1"/>
          <p:nvPr/>
        </p:nvSpPr>
        <p:spPr>
          <a:xfrm>
            <a:off x="445381" y="1553758"/>
            <a:ext cx="8572098" cy="305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200"/>
            </a:pPr>
            <a:r>
              <a:rPr lang="ca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1. Senyals d’alarma</a:t>
            </a:r>
            <a:endParaRPr lang="ca-ES" dirty="0"/>
          </a:p>
          <a:p>
            <a:pPr marR="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200"/>
            </a:pPr>
            <a:r>
              <a:rPr lang="ca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2. Estratègies internes d'afrontament</a:t>
            </a:r>
          </a:p>
          <a:p>
            <a:pPr marR="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200"/>
            </a:pPr>
            <a:r>
              <a:rPr lang="ca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3. Persones i estructures socials que aporten distracció</a:t>
            </a:r>
            <a:endParaRPr lang="ca-ES" dirty="0"/>
          </a:p>
          <a:p>
            <a:pPr marR="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200"/>
            </a:pPr>
            <a:r>
              <a:rPr lang="ca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4. Persones a les que demanar ajuda (familiars y amics)</a:t>
            </a:r>
            <a:endParaRPr lang="ca-ES" dirty="0"/>
          </a:p>
          <a:p>
            <a:pPr marR="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200"/>
            </a:pPr>
            <a:r>
              <a:rPr lang="ca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5. Persones i organismes amb les que puc establir contacte durant una crisis (professionals)</a:t>
            </a:r>
            <a:endParaRPr lang="ca-ES" dirty="0"/>
          </a:p>
          <a:p>
            <a:pPr marR="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200"/>
            </a:pPr>
            <a:r>
              <a:rPr lang="ca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 6. Construir un entorn segur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200"/>
              <a:buFont typeface="Noto Sans Symbols"/>
              <a:buNone/>
            </a:pPr>
            <a:endParaRPr lang="ca-E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Stanley, B., Brown, G. K.,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Karlin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B., Kemp, J. E., &amp;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VonBergen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H. A. (2008). Safety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manual to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suicide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risk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Veteran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-E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version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r>
              <a:rPr lang="ca-E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Washington, DC: United </a:t>
            </a:r>
            <a:r>
              <a:rPr lang="ca-ES" sz="9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States</a:t>
            </a:r>
            <a:r>
              <a:rPr lang="ca-E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-ES" sz="9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Department</a:t>
            </a:r>
            <a:r>
              <a:rPr lang="ca-E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Veterans </a:t>
            </a:r>
            <a:r>
              <a:rPr lang="ca-ES" sz="9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Affairs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 </a:t>
            </a:r>
            <a:r>
              <a:rPr lang="ca-E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ca-E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913" name="Google Shape;913;p90"/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ca-ES" dirty="0"/>
          </a:p>
        </p:txBody>
      </p:sp>
      <p:pic>
        <p:nvPicPr>
          <p:cNvPr id="914" name="Google Shape;914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479" y="1232288"/>
            <a:ext cx="3587153" cy="19050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" name="1 Estrella de 5 puntas"/>
          <p:cNvSpPr/>
          <p:nvPr/>
        </p:nvSpPr>
        <p:spPr>
          <a:xfrm>
            <a:off x="3025585" y="3590359"/>
            <a:ext cx="383242" cy="322729"/>
          </a:xfrm>
          <a:prstGeom prst="star5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Google Shape;913;p90"/>
          <p:cNvSpPr txBox="1"/>
          <p:nvPr/>
        </p:nvSpPr>
        <p:spPr>
          <a:xfrm>
            <a:off x="324408" y="1328496"/>
            <a:ext cx="2547257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 de seguretat.</a:t>
            </a:r>
            <a:endParaRPr lang="ca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9196281-656B-47DD-AC52-BF20F3A75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texto"/>
          <p:cNvSpPr txBox="1">
            <a:spLocks/>
          </p:cNvSpPr>
          <p:nvPr/>
        </p:nvSpPr>
        <p:spPr>
          <a:xfrm>
            <a:off x="643612" y="1271868"/>
            <a:ext cx="8141953" cy="3306905"/>
          </a:xfrm>
          <a:prstGeom prst="rect">
            <a:avLst/>
          </a:prstGeom>
          <a:ln/>
        </p:spPr>
        <p:txBody>
          <a:bodyPr lIns="91424" tIns="45712" rIns="91424" bIns="45712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9pPr>
          </a:lstStyle>
          <a:p>
            <a:pPr>
              <a:buClr>
                <a:srgbClr val="90298D"/>
              </a:buClr>
            </a:pPr>
            <a:endParaRPr lang="ca-ES" sz="82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0298D"/>
              </a:buClr>
            </a:pPr>
            <a:r>
              <a:rPr lang="ca-ES" sz="12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a-E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WHO BIC (</a:t>
            </a:r>
            <a:r>
              <a:rPr lang="ca-ES" sz="12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Brief</a:t>
            </a:r>
            <a:r>
              <a:rPr lang="ca-E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a-ES" sz="12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intervention</a:t>
            </a:r>
            <a:r>
              <a:rPr lang="ca-E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a-ES" sz="12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ca-E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a-ES" sz="12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ca-E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ca-E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Intervenció immediata i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a-E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seguiment posterior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com a elements bàsics en la prevenció del suïcidi.</a:t>
            </a:r>
          </a:p>
          <a:p>
            <a:pPr>
              <a:buClr>
                <a:srgbClr val="90298D"/>
              </a:buClr>
            </a:pPr>
            <a:endParaRPr lang="ca-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90298D"/>
              </a:buClr>
            </a:pP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Sessió informativa de coneixements bàsics de la conducta suïcida </a:t>
            </a:r>
          </a:p>
          <a:p>
            <a:pPr lvl="1">
              <a:buClr>
                <a:srgbClr val="90298D"/>
              </a:buClr>
            </a:pPr>
            <a:endParaRPr lang="ca-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90298D"/>
              </a:buClr>
            </a:pP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Alternatives d'afrontament mes adaptatives</a:t>
            </a:r>
          </a:p>
          <a:p>
            <a:pPr>
              <a:buClr>
                <a:srgbClr val="90298D"/>
              </a:buClr>
            </a:pPr>
            <a:endParaRPr lang="ca-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0298D"/>
              </a:buClr>
            </a:pPr>
            <a:r>
              <a:rPr lang="ca-ES" sz="12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a-ES" sz="1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WHO BIC</a:t>
            </a:r>
            <a:r>
              <a:rPr lang="ca-E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hora a l’alta i seguiment programat de 9 contactes distribuïts en 18 mesos (telefònics o presencials):</a:t>
            </a:r>
          </a:p>
          <a:p>
            <a:pPr lvl="1">
              <a:buClr>
                <a:srgbClr val="90298D"/>
              </a:buClr>
            </a:pP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 2, 4, 7 y 11 setmanes,  </a:t>
            </a:r>
          </a:p>
          <a:p>
            <a:pPr lvl="1">
              <a:buClr>
                <a:srgbClr val="90298D"/>
              </a:buClr>
            </a:pPr>
            <a:endParaRPr lang="ca-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90298D"/>
              </a:buClr>
            </a:pP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4, 6, 12 y 18 mesos; </a:t>
            </a:r>
            <a:r>
              <a:rPr lang="ca-ES" sz="9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a-ES" sz="97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Fleischmann</a:t>
            </a:r>
            <a:r>
              <a:rPr lang="ca-ES" sz="9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2008). 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Clr>
                <a:srgbClr val="90298D"/>
              </a:buClr>
            </a:pPr>
            <a:endParaRPr lang="ca-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0298D"/>
              </a:buClr>
            </a:pP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Clr>
                <a:srgbClr val="90298D"/>
              </a:buClr>
            </a:pPr>
            <a:endParaRPr lang="ca-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0298D"/>
              </a:buClr>
            </a:pPr>
            <a:r>
              <a:rPr lang="ca-E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Metanalisis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publicat en 2017, identifica la </a:t>
            </a:r>
            <a:r>
              <a:rPr lang="ca-ES" sz="1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BIC 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 la única intervenció que mostra significació estadística en la </a:t>
            </a:r>
            <a:r>
              <a:rPr lang="ca-E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reducció del suïcidi, per sobre de la TCC i el Liti 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a-E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Riblet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a-E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Shiner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Young-</a:t>
            </a:r>
            <a:r>
              <a:rPr lang="ca-E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Xu</a:t>
            </a:r>
            <a:r>
              <a:rPr lang="ca-E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&amp; Watts, 2017). </a:t>
            </a:r>
            <a:endParaRPr lang="ca-ES" sz="825" dirty="0">
              <a:solidFill>
                <a:srgbClr val="F5792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0298D"/>
              </a:buClr>
            </a:pPr>
            <a:endParaRPr lang="ca-ES" sz="825" dirty="0">
              <a:solidFill>
                <a:srgbClr val="F5792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0298D"/>
              </a:buClr>
            </a:pPr>
            <a:r>
              <a:rPr lang="ca-ES" sz="825" dirty="0">
                <a:solidFill>
                  <a:srgbClr val="F579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ca-ES" sz="825" dirty="0">
                <a:solidFill>
                  <a:srgbClr val="F579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ca-ES" sz="825" dirty="0">
              <a:solidFill>
                <a:srgbClr val="F5792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13;p90">
            <a:extLst>
              <a:ext uri="{FF2B5EF4-FFF2-40B4-BE49-F238E27FC236}">
                <a16:creationId xmlns:a16="http://schemas.microsoft.com/office/drawing/2014/main" id="{F39C3C59-3969-4D57-81DF-9084EFF209BE}"/>
              </a:ext>
            </a:extLst>
          </p:cNvPr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 WHO-BIC</a:t>
            </a:r>
            <a:endParaRPr lang="ca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DA5EC72-523C-41D6-8EFD-D1D8AFBB1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96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99"/>
          <p:cNvSpPr/>
          <p:nvPr/>
        </p:nvSpPr>
        <p:spPr>
          <a:xfrm>
            <a:off x="4453217" y="238708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7" name="Google Shape;987;p99" descr="https://lh3.googleusercontent.com/vHcPgpChHH8yF3IfDg--dsG_OM-PloHvEwdQPhEhqfVO_ROK-O1pJRSHXgLJlcGeSowB6-MIGm85W2nNS_7ckZvyuEyD6h60rmGE7T4XSqL-DVQdXvVetZg3xZUZGs-I2OtXIMaK7e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3145" y="3501737"/>
            <a:ext cx="4034397" cy="157630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988" name="Google Shape;988;p99"/>
          <p:cNvSpPr txBox="1"/>
          <p:nvPr/>
        </p:nvSpPr>
        <p:spPr>
          <a:xfrm>
            <a:off x="622570" y="1245140"/>
            <a:ext cx="7744190" cy="3414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r>
              <a:rPr lang="es-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1: </a:t>
            </a:r>
            <a:r>
              <a:rPr lang="es-E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Well-established</a:t>
            </a:r>
            <a:r>
              <a:rPr lang="es-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s-ES"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457200"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Dialectical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Behavior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Therapy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adolescents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(DBT-A)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r>
              <a:rPr lang="es-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2: </a:t>
            </a:r>
            <a:r>
              <a:rPr lang="es-E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Probably</a:t>
            </a:r>
            <a:r>
              <a:rPr lang="es-E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efficacious</a:t>
            </a:r>
            <a:endParaRPr dirty="0"/>
          </a:p>
          <a:p>
            <a:pPr marL="457200"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Cognitive-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Behavioral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Therapy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(CBT) 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Integrated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Family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Therapy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(SA) </a:t>
            </a:r>
            <a:endParaRPr dirty="0"/>
          </a:p>
          <a:p>
            <a:pPr marL="457200"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Interpersonal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Psychotherapy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Adolescents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(IPT-A)</a:t>
            </a:r>
            <a:r>
              <a:rPr lang="es-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457200"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Psychodynamic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Therapy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Mentalization-Based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Adolescents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Parent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Training (SITB)</a:t>
            </a:r>
            <a:endParaRPr sz="14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r>
              <a:rPr lang="es-E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3. </a:t>
            </a:r>
            <a:r>
              <a:rPr lang="es-ES" sz="14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Possibly</a:t>
            </a:r>
            <a:r>
              <a:rPr lang="es-ES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efficacious</a:t>
            </a:r>
            <a:endParaRPr sz="14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Therapy</a:t>
            </a: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(SA) </a:t>
            </a:r>
            <a:endParaRPr sz="14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13;p90">
            <a:extLst>
              <a:ext uri="{FF2B5EF4-FFF2-40B4-BE49-F238E27FC236}">
                <a16:creationId xmlns:a16="http://schemas.microsoft.com/office/drawing/2014/main" id="{CEAE34F3-5549-4D54-9B24-C16B4F712078}"/>
              </a:ext>
            </a:extLst>
          </p:cNvPr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ca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849AE4F-5855-49D5-A4D2-9480DA408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99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09"/>
          <p:cNvSpPr/>
          <p:nvPr/>
        </p:nvSpPr>
        <p:spPr>
          <a:xfrm>
            <a:off x="514742" y="1306042"/>
            <a:ext cx="7939513" cy="2277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 as usual (TAU)</a:t>
            </a:r>
            <a:r>
              <a:rPr lang="ca-E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els darrers anys s'han introduït dins de les rutines clíniques aspectes com </a:t>
            </a:r>
            <a:r>
              <a:rPr lang="ca-E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l'entrenament en habilitats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 </a:t>
            </a:r>
            <a:r>
              <a:rPr lang="ca-E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tolerància a la frustració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 </a:t>
            </a:r>
            <a:r>
              <a:rPr lang="ca-E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regulació emocional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cosa que augmenta l'eficàcia dels tractaments rutinaris en adolescents.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Eficaç en: </a:t>
            </a:r>
            <a:endParaRPr lang="ca-ES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Millora dels resultats terapèutics a la reducció d'ideació suïcida, autolesiva i simptomatologia depressiva.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400"/>
            </a:pPr>
            <a:endParaRPr lang="ca-ES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38" marR="0" lvl="0" indent="-196838" algn="l" rtl="0"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400"/>
              <a:buFont typeface="Noto Sans Symbols"/>
              <a:buNone/>
            </a:pPr>
            <a:endParaRPr lang="ca-ES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38" marR="0" lvl="0" indent="-196838" algn="l" rtl="0">
              <a:spcBef>
                <a:spcPts val="0"/>
              </a:spcBef>
              <a:spcAft>
                <a:spcPts val="0"/>
              </a:spcAft>
              <a:buClr>
                <a:srgbClr val="90298D"/>
              </a:buClr>
              <a:buSzPts val="1400"/>
              <a:buFont typeface="Noto Sans Symbols"/>
              <a:buNone/>
            </a:pPr>
            <a:endParaRPr lang="ca-ES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38" marR="0" lvl="0" indent="-285738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5" name="Google Shape;1085;p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6236" y="3146373"/>
            <a:ext cx="6128579" cy="16368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" name="Google Shape;913;p90">
            <a:extLst>
              <a:ext uri="{FF2B5EF4-FFF2-40B4-BE49-F238E27FC236}">
                <a16:creationId xmlns:a16="http://schemas.microsoft.com/office/drawing/2014/main" id="{D396EC85-24D0-45E6-B627-AF2E70D11090}"/>
              </a:ext>
            </a:extLst>
          </p:cNvPr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6000622-1AF8-4BB6-A82E-D31F2F724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4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7485" y="1469813"/>
            <a:ext cx="6210562" cy="3244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179" y="2199242"/>
            <a:ext cx="1573305" cy="18960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13;p90">
            <a:extLst>
              <a:ext uri="{FF2B5EF4-FFF2-40B4-BE49-F238E27FC236}">
                <a16:creationId xmlns:a16="http://schemas.microsoft.com/office/drawing/2014/main" id="{8580F03A-E3F3-4B11-9979-C9C4B9652A3A}"/>
              </a:ext>
            </a:extLst>
          </p:cNvPr>
          <p:cNvSpPr txBox="1"/>
          <p:nvPr/>
        </p:nvSpPr>
        <p:spPr>
          <a:xfrm>
            <a:off x="143163" y="702444"/>
            <a:ext cx="8642402" cy="35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¿Què podem fer?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ca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A9E7736-7182-4B62-8DB8-7DE953D16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31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0"/>
          <p:cNvSpPr/>
          <p:nvPr/>
        </p:nvSpPr>
        <p:spPr>
          <a:xfrm>
            <a:off x="451273" y="1825635"/>
            <a:ext cx="784860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ca-E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Gràcies per la vostra atenció!!</a:t>
            </a:r>
          </a:p>
        </p:txBody>
      </p:sp>
      <p:pic>
        <p:nvPicPr>
          <p:cNvPr id="4" name="Google Shape;252;p32">
            <a:extLst>
              <a:ext uri="{FF2B5EF4-FFF2-40B4-BE49-F238E27FC236}">
                <a16:creationId xmlns:a16="http://schemas.microsoft.com/office/drawing/2014/main" id="{AD4DB459-EE1B-4EE5-80D6-7CD6641E77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4803" y="558633"/>
            <a:ext cx="921695" cy="130729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4607AC2-13E7-481D-99B4-1F663A7D7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22" y="1622287"/>
            <a:ext cx="921696" cy="1307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492FC30-FEDE-4D86-9AD9-D30C91901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613" y="2716592"/>
            <a:ext cx="921696" cy="1307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Google Shape;1236;p127">
            <a:extLst>
              <a:ext uri="{FF2B5EF4-FFF2-40B4-BE49-F238E27FC236}">
                <a16:creationId xmlns:a16="http://schemas.microsoft.com/office/drawing/2014/main" id="{8F8A4888-8D3B-4FD8-869B-2947224EFCC4}"/>
              </a:ext>
            </a:extLst>
          </p:cNvPr>
          <p:cNvSpPr/>
          <p:nvPr/>
        </p:nvSpPr>
        <p:spPr>
          <a:xfrm>
            <a:off x="230177" y="4201808"/>
            <a:ext cx="8683646" cy="842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25000"/>
              </a:lnSpc>
              <a:buClr>
                <a:schemeClr val="lt2"/>
              </a:buClr>
              <a:buSzPts val="1800"/>
            </a:pPr>
            <a:r>
              <a:rPr lang="ca-ES" sz="1800" b="1" dirty="0"/>
              <a:t>“A la infància i a l’adolescència la desconnexió es la única via d’estar realment connectat</a:t>
            </a:r>
            <a:r>
              <a:rPr lang="es-ES" sz="1800" b="1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18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20370CE-ABCB-4FE7-98B5-55EB39F0F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210" y="995082"/>
            <a:ext cx="2134519" cy="29349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1E207AD-D5A7-43D5-85B0-108C99462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8094" y="0"/>
            <a:ext cx="930436" cy="48819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7626C6B-69B8-44CF-99F5-A90843785D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2562" y="2716592"/>
            <a:ext cx="2312699" cy="121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62036"/>
      </p:ext>
    </p:extLst>
  </p:cSld>
  <p:clrMapOvr>
    <a:masterClrMapping/>
  </p:clrMapOvr>
</p:sld>
</file>

<file path=ppt/theme/theme1.xml><?xml version="1.0" encoding="utf-8"?>
<a:theme xmlns:a="http://schemas.openxmlformats.org/drawingml/2006/main" name="PÁGINAS CON TEXTO DESTAC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DICE Y PORTADILL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GINAS CON IMAGEN Y TEXT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AGINAS CON CIFRA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AGINAS CON CHART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PÁGINA CON MARCA DE AGU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3473</TotalTime>
  <Words>1499</Words>
  <Application>Microsoft Office PowerPoint</Application>
  <PresentationFormat>Presentación en pantalla (16:9)</PresentationFormat>
  <Paragraphs>182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18</vt:i4>
      </vt:variant>
    </vt:vector>
  </HeadingPairs>
  <TitlesOfParts>
    <vt:vector size="28" baseType="lpstr">
      <vt:lpstr>Tahoma</vt:lpstr>
      <vt:lpstr>Arial</vt:lpstr>
      <vt:lpstr>Calibri</vt:lpstr>
      <vt:lpstr>Noto Sans Symbols</vt:lpstr>
      <vt:lpstr>PÁGINAS CON TEXTO DESTACADO</vt:lpstr>
      <vt:lpstr>INDICE Y PORTADILLA</vt:lpstr>
      <vt:lpstr>PAGINAS CON IMAGEN Y TEXTO</vt:lpstr>
      <vt:lpstr>PAGINAS CON CIFRAS</vt:lpstr>
      <vt:lpstr>PAGINAS CON CHARTS</vt:lpstr>
      <vt:lpstr>PÁGINA CON MARCA DE AGUA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Villar Cabeza</dc:creator>
  <cp:lastModifiedBy>Fran Villar</cp:lastModifiedBy>
  <cp:revision>250</cp:revision>
  <dcterms:modified xsi:type="dcterms:W3CDTF">2023-10-25T17:20:53Z</dcterms:modified>
</cp:coreProperties>
</file>