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6"/>
  </p:notesMasterIdLst>
  <p:sldIdLst>
    <p:sldId id="317" r:id="rId2"/>
    <p:sldId id="261" r:id="rId3"/>
    <p:sldId id="394" r:id="rId4"/>
    <p:sldId id="312" r:id="rId5"/>
    <p:sldId id="395" r:id="rId6"/>
    <p:sldId id="396" r:id="rId7"/>
    <p:sldId id="398" r:id="rId8"/>
    <p:sldId id="399" r:id="rId9"/>
    <p:sldId id="404" r:id="rId10"/>
    <p:sldId id="400" r:id="rId11"/>
    <p:sldId id="401" r:id="rId12"/>
    <p:sldId id="402" r:id="rId13"/>
    <p:sldId id="403" r:id="rId14"/>
    <p:sldId id="320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Dosis" pitchFamily="2" charset="0"/>
      <p:regular r:id="rId21"/>
      <p:bold r:id="rId22"/>
    </p:embeddedFont>
    <p:embeddedFont>
      <p:font typeface="Source Sans Pro" panose="020B0503030403020204" pitchFamily="34" charset="0"/>
      <p:regular r:id="rId23"/>
      <p:bold r:id="rId24"/>
      <p:italic r:id="rId25"/>
      <p:boldItalic r:id="rId26"/>
    </p:embeddedFont>
    <p:embeddedFont>
      <p:font typeface="Source Sans Pro Black" panose="020B0803030403020204" pitchFamily="34" charset="0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9A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896514-1AA1-4EE5-A447-7E556EC08B63}">
  <a:tblStyle styleId="{B3896514-1AA1-4EE5-A447-7E556EC08B6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EE65728-0D21-4A9D-A831-D487195EC54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7" autoAdjust="0"/>
    <p:restoredTop sz="78639" autoAdjust="0"/>
  </p:normalViewPr>
  <p:slideViewPr>
    <p:cSldViewPr>
      <p:cViewPr varScale="1">
        <p:scale>
          <a:sx n="113" d="100"/>
          <a:sy n="113" d="100"/>
        </p:scale>
        <p:origin x="466" y="9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08336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9189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2527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5125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629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2590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5751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9019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8854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3364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1875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575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rot="10800000">
            <a:off x="-150" y="3082200"/>
            <a:ext cx="9144000" cy="68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 flipH="1">
            <a:off x="-150" y="0"/>
            <a:ext cx="9144000" cy="3082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1907659"/>
            <a:ext cx="5008200" cy="10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685800" y="3082250"/>
            <a:ext cx="5008200" cy="6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-75" y="3420000"/>
            <a:ext cx="669600" cy="172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>
            <a:off x="-75" y="0"/>
            <a:ext cx="6696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/>
          <p:nvPr/>
        </p:nvSpPr>
        <p:spPr>
          <a:xfrm flipH="1">
            <a:off x="-75" y="0"/>
            <a:ext cx="669600" cy="11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44425" y="1538075"/>
            <a:ext cx="5169000" cy="33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▹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⬩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⬞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-75" y="0"/>
            <a:ext cx="669600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44425" y="5598"/>
            <a:ext cx="3552600" cy="1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osis"/>
              <a:buNone/>
              <a:defRPr sz="24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44425" y="1538075"/>
            <a:ext cx="5169000" cy="3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ource Sans Pro"/>
              <a:buChar char="▹"/>
              <a:defRPr sz="3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▸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⬩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⬞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-75" y="0"/>
            <a:ext cx="669600" cy="1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ctr" rtl="0">
              <a:buNone/>
              <a:defRPr sz="240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2715766"/>
            <a:ext cx="9144000" cy="1500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title"/>
          </p:nvPr>
        </p:nvSpPr>
        <p:spPr>
          <a:xfrm>
            <a:off x="359024" y="1059582"/>
            <a:ext cx="8784976" cy="29106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ca-ES" sz="3800" b="1" dirty="0"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Recerca i autolesions</a:t>
            </a:r>
            <a:br>
              <a:rPr lang="en" sz="3800" b="1" dirty="0"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</a:br>
            <a:br>
              <a:rPr lang="en" sz="3800" b="1" cap="small" dirty="0"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</a:br>
            <a:br>
              <a:rPr lang="en" sz="1800" b="1" cap="small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</a:br>
            <a:r>
              <a:rPr lang="en" sz="20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Eduardo Valenciano Mendoza, PhD</a:t>
            </a:r>
            <a:br>
              <a:rPr lang="en" sz="20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</a:br>
            <a:br>
              <a:rPr lang="en" sz="20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</a:br>
            <a:r>
              <a:rPr lang="ca-ES" sz="14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Atenció i Investigació de </a:t>
            </a:r>
            <a:r>
              <a:rPr lang="ca-ES" sz="1400" b="1" dirty="0" err="1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Socioaddiccions</a:t>
            </a:r>
            <a:r>
              <a:rPr lang="ca-ES" sz="14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 </a:t>
            </a:r>
            <a:r>
              <a:rPr lang="es-ES" sz="1400" b="1" dirty="0">
                <a:solidFill>
                  <a:schemeClr val="bg1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</a:rPr>
              <a:t>(AIS)</a:t>
            </a:r>
            <a:endParaRPr sz="1600" b="1" dirty="0">
              <a:solidFill>
                <a:schemeClr val="bg1"/>
              </a:solidFill>
              <a:latin typeface="Source Sans Pro" pitchFamily="34" charset="0"/>
              <a:ea typeface="Source Sans Pro" pitchFamily="34" charset="0"/>
              <a:cs typeface="Lucida Sans Unicode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683568" cy="1203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DC733C-A778-F34E-8072-80CA15A4F0B3}"/>
              </a:ext>
            </a:extLst>
          </p:cNvPr>
          <p:cNvSpPr txBox="1"/>
          <p:nvPr/>
        </p:nvSpPr>
        <p:spPr>
          <a:xfrm>
            <a:off x="1187624" y="4412672"/>
            <a:ext cx="6912768" cy="617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>
                <a:solidFill>
                  <a:schemeClr val="dk2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  <a:sym typeface="Dosis"/>
              </a:rPr>
              <a:t>JORNADA “AUTOLESIONS I CONDUCTES SUÏCIDES EN INFÀNCIA, ADOLESCÈNCIA I JOVES”</a:t>
            </a:r>
          </a:p>
          <a:p>
            <a:pPr algn="ctr">
              <a:lnSpc>
                <a:spcPct val="150000"/>
              </a:lnSpc>
            </a:pPr>
            <a:r>
              <a:rPr lang="ca-ES" sz="1200" b="1" dirty="0">
                <a:solidFill>
                  <a:schemeClr val="dk2"/>
                </a:solidFill>
                <a:latin typeface="Source Sans Pro" pitchFamily="34" charset="0"/>
                <a:ea typeface="Source Sans Pro" pitchFamily="34" charset="0"/>
                <a:cs typeface="Lucida Sans Unicode" pitchFamily="34" charset="0"/>
                <a:sym typeface="Dosis"/>
              </a:rPr>
              <a:t>27 d’octubre de 2023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7998DBE4-1266-FEFE-79C6-AB6BC90D2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298" y="489335"/>
            <a:ext cx="3085404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6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AUTOLESIÓ NO SUÏCIDA VS. CONDUCTA SUÏCIDA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755576" y="1347614"/>
            <a:ext cx="4664985" cy="2160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s-ES" sz="1600" dirty="0"/>
          </a:p>
          <a:p>
            <a:pPr marL="269875" lvl="0" indent="0">
              <a:buNone/>
            </a:pPr>
            <a:r>
              <a:rPr lang="ca-ES" sz="1800" b="1" dirty="0"/>
              <a:t>Autolesió no suïcida (ANS)</a:t>
            </a:r>
          </a:p>
          <a:p>
            <a:pPr marL="269875" lvl="0" indent="0" algn="just">
              <a:buNone/>
            </a:pPr>
            <a:r>
              <a:rPr lang="ca-ES" sz="1600" dirty="0"/>
              <a:t>Conductes dirigides a </a:t>
            </a:r>
            <a:r>
              <a:rPr lang="ca-ES" sz="1600" b="1" dirty="0"/>
              <a:t>destruir intencionadament el propi teixit corporal </a:t>
            </a:r>
            <a:r>
              <a:rPr lang="ca-ES" sz="1600" dirty="0"/>
              <a:t>però </a:t>
            </a:r>
            <a:r>
              <a:rPr lang="ca-ES" sz="1600" u="sng" dirty="0"/>
              <a:t>sense una intencionalitat suïcida</a:t>
            </a:r>
            <a:r>
              <a:rPr lang="ca-ES" sz="1600" dirty="0"/>
              <a:t>.</a:t>
            </a:r>
          </a:p>
          <a:p>
            <a:pPr marL="269875" lvl="0" indent="0" algn="just">
              <a:buNone/>
            </a:pPr>
            <a:r>
              <a:rPr lang="ca-ES" sz="1600" dirty="0"/>
              <a:t>Ex.</a:t>
            </a:r>
            <a:r>
              <a:rPr lang="ca-ES" sz="1600" b="1" dirty="0"/>
              <a:t> </a:t>
            </a:r>
            <a:r>
              <a:rPr lang="ca-ES" sz="1600" dirty="0"/>
              <a:t>Tallar-se, cremar-se, esgarrapar-se, colpejar-se.</a:t>
            </a:r>
          </a:p>
          <a:p>
            <a:pPr marL="269875" lvl="0" indent="0" algn="just">
              <a:buNone/>
            </a:pPr>
            <a:r>
              <a:rPr lang="ca-ES" sz="1600" dirty="0"/>
              <a:t>Terme ben </a:t>
            </a:r>
            <a:r>
              <a:rPr lang="ca-ES" sz="1600" b="1" dirty="0"/>
              <a:t>instaurat en la literatura científica</a:t>
            </a:r>
            <a:r>
              <a:rPr lang="ca-ES" sz="1600" dirty="0"/>
              <a:t>.</a:t>
            </a:r>
          </a:p>
          <a:p>
            <a:pPr marL="269875" lvl="0" indent="0" algn="just">
              <a:buNone/>
            </a:pPr>
            <a:r>
              <a:rPr lang="ca-ES" sz="1600" dirty="0"/>
              <a:t>Proposada com entitat diagnòstica independent en el DSM-5.</a:t>
            </a:r>
          </a:p>
          <a:p>
            <a:pPr marL="0" lvl="0" indent="0" algn="just">
              <a:buNone/>
            </a:pPr>
            <a:endParaRPr lang="es-ES" sz="1400" i="1" dirty="0"/>
          </a:p>
          <a:p>
            <a:pPr marL="0" lvl="0" indent="0" algn="just">
              <a:buNone/>
            </a:pPr>
            <a:endParaRPr lang="es-ES" sz="2000" dirty="0">
              <a:latin typeface="Calibri"/>
            </a:endParaRPr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D18EF4-7966-F24A-87D8-C3A3448B55BB}"/>
              </a:ext>
            </a:extLst>
          </p:cNvPr>
          <p:cNvSpPr txBox="1"/>
          <p:nvPr/>
        </p:nvSpPr>
        <p:spPr>
          <a:xfrm>
            <a:off x="6417510" y="2643758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>
              <a:spcBef>
                <a:spcPts val="600"/>
              </a:spcBef>
              <a:buClr>
                <a:schemeClr val="dk2"/>
              </a:buClr>
              <a:buSzPts val="2400"/>
            </a:pPr>
            <a:r>
              <a:rPr lang="ca-ES" sz="1800" b="1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Conducta suïcida</a:t>
            </a:r>
          </a:p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8433EB5-BCCB-B248-BC15-90955A848EC3}"/>
              </a:ext>
            </a:extLst>
          </p:cNvPr>
          <p:cNvSpPr txBox="1"/>
          <p:nvPr/>
        </p:nvSpPr>
        <p:spPr>
          <a:xfrm>
            <a:off x="5796136" y="264375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dk1"/>
                </a:solidFill>
                <a:latin typeface="Source Sans Pro"/>
                <a:ea typeface="Source Sans Pro"/>
              </a:rPr>
              <a:t>VS.</a:t>
            </a:r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6597D938-4B34-12CF-8589-10D79668D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381" y="29917"/>
            <a:ext cx="1714115" cy="36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INCREMENT DE LA RECERCA SOBRE ANS</a:t>
            </a:r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pic>
        <p:nvPicPr>
          <p:cNvPr id="5" name="Imagen 4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363196FD-1746-3C4F-8535-5724613D4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491630"/>
            <a:ext cx="6339654" cy="284080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CF13D1-0C34-464E-B283-E83C8CF50B84}"/>
              </a:ext>
            </a:extLst>
          </p:cNvPr>
          <p:cNvSpPr txBox="1"/>
          <p:nvPr/>
        </p:nvSpPr>
        <p:spPr>
          <a:xfrm>
            <a:off x="6588224" y="4620469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Dong et al, 2023</a:t>
            </a:r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09023C17-C2BC-396B-F7FD-D6E788078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249" y="123478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6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ctrTitle"/>
          </p:nvPr>
        </p:nvSpPr>
        <p:spPr>
          <a:xfrm>
            <a:off x="685800" y="1907659"/>
            <a:ext cx="8278688" cy="10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Source Sans Pro Black" pitchFamily="34" charset="0"/>
                <a:ea typeface="Source Sans Pro Black" pitchFamily="34" charset="0"/>
              </a:rPr>
              <a:t>RESULTATS MÉS RELLEVANTS DE LA RECERCA SOBRE ANS</a:t>
            </a:r>
            <a:endParaRPr sz="4400" dirty="0">
              <a:latin typeface="Source Sans Pro Black" pitchFamily="34" charset="0"/>
              <a:ea typeface="Source Sans Pro Black" pitchFamily="34" charset="0"/>
            </a:endParaRPr>
          </a:p>
        </p:txBody>
      </p:sp>
      <p:sp>
        <p:nvSpPr>
          <p:cNvPr id="6" name="Google Shape;113;p17"/>
          <p:cNvSpPr txBox="1">
            <a:spLocks/>
          </p:cNvSpPr>
          <p:nvPr/>
        </p:nvSpPr>
        <p:spPr>
          <a:xfrm>
            <a:off x="-36512" y="0"/>
            <a:ext cx="669600" cy="1140000"/>
          </a:xfrm>
          <a:prstGeom prst="rect">
            <a:avLst/>
          </a:prstGeom>
          <a:noFill/>
          <a:ln>
            <a:solidFill>
              <a:srgbClr val="CCECFF"/>
            </a:solidFill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784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ANS AL LLARG DEL CICLE VITAL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669525" y="1230625"/>
            <a:ext cx="784887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Afecta especialment -</a:t>
            </a:r>
            <a:r>
              <a:rPr lang="ca-ES" sz="1600" u="sng" dirty="0"/>
              <a:t>però no exclusivament</a:t>
            </a:r>
            <a:r>
              <a:rPr lang="ca-ES" sz="1600" dirty="0"/>
              <a:t>- a </a:t>
            </a:r>
            <a:r>
              <a:rPr lang="ca-ES" sz="1600" b="1" dirty="0"/>
              <a:t>adolescents i joves adults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ca-ES" sz="1600" dirty="0"/>
              <a:t>Primera aparició entorn dels </a:t>
            </a:r>
            <a:r>
              <a:rPr lang="ca-ES" sz="1600" b="1" dirty="0"/>
              <a:t>12 - 14 anys </a:t>
            </a:r>
            <a:r>
              <a:rPr lang="ca-ES" sz="1600" dirty="0"/>
              <a:t>(</a:t>
            </a:r>
            <a:r>
              <a:rPr lang="ca-ES" sz="1600" dirty="0" err="1"/>
              <a:t>Cipriano</a:t>
            </a:r>
            <a:r>
              <a:rPr lang="ca-ES" sz="1600" dirty="0"/>
              <a:t> et al, 2017)</a:t>
            </a:r>
            <a:r>
              <a:rPr lang="ca-ES" sz="1600" b="1" dirty="0"/>
              <a:t> 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Prevalença en </a:t>
            </a:r>
            <a:r>
              <a:rPr lang="ca-ES" sz="1600" u="sng" dirty="0"/>
              <a:t>població general </a:t>
            </a:r>
            <a:r>
              <a:rPr lang="ca-ES" sz="1600" dirty="0"/>
              <a:t>en adolescents i joves adults: </a:t>
            </a:r>
            <a:r>
              <a:rPr lang="ca-ES" sz="1600" b="1" dirty="0"/>
              <a:t>15-20%</a:t>
            </a:r>
            <a:r>
              <a:rPr lang="ca-ES" sz="1600" dirty="0"/>
              <a:t> (vs. 6% adults)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Prevalença molt superior en </a:t>
            </a:r>
            <a:r>
              <a:rPr lang="ca-ES" sz="1600" u="sng" dirty="0"/>
              <a:t>mostres clíniques</a:t>
            </a:r>
            <a:r>
              <a:rPr lang="ca-ES" sz="1600" dirty="0"/>
              <a:t> (</a:t>
            </a:r>
            <a:r>
              <a:rPr lang="ca-ES" sz="1600" dirty="0" err="1"/>
              <a:t>Klonsky</a:t>
            </a:r>
            <a:r>
              <a:rPr lang="ca-ES" sz="1600" dirty="0"/>
              <a:t> et al, 2014)</a:t>
            </a:r>
          </a:p>
          <a:p>
            <a:pPr marL="269875" lvl="0" indent="0">
              <a:buNone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91565E-F876-F847-A026-1E7CAD4D48C5}"/>
              </a:ext>
            </a:extLst>
          </p:cNvPr>
          <p:cNvSpPr txBox="1"/>
          <p:nvPr/>
        </p:nvSpPr>
        <p:spPr>
          <a:xfrm>
            <a:off x="625602" y="2849694"/>
            <a:ext cx="426973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5625" indent="-285750">
              <a:spcBef>
                <a:spcPts val="600"/>
              </a:spcBef>
              <a:buClr>
                <a:schemeClr val="dk2"/>
              </a:buClr>
              <a:buSzPts val="2400"/>
              <a:buFont typeface="Arial" panose="020B0604020202020204" pitchFamily="34" charset="0"/>
              <a:buChar char="•"/>
            </a:pP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En nens i </a:t>
            </a:r>
            <a:r>
              <a:rPr lang="ca-ES" sz="1600" dirty="0" err="1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preadolescents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, molt </a:t>
            </a:r>
            <a:r>
              <a:rPr lang="ca-ES" sz="1600" b="1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pocs estudis 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(</a:t>
            </a:r>
            <a:r>
              <a:rPr lang="ca-ES" sz="1600" dirty="0" err="1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Ayer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 et al, 2020).</a:t>
            </a:r>
          </a:p>
          <a:p>
            <a:pPr marL="555625" indent="-285750">
              <a:spcBef>
                <a:spcPts val="600"/>
              </a:spcBef>
              <a:buClr>
                <a:schemeClr val="dk2"/>
              </a:buClr>
              <a:buSzPts val="2400"/>
              <a:buFont typeface="Arial" panose="020B0604020202020204" pitchFamily="34" charset="0"/>
              <a:buChar char="•"/>
            </a:pP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En </a:t>
            </a:r>
            <a:r>
              <a:rPr lang="ca-ES" sz="1600" u="sng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mostres comunitàries 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de </a:t>
            </a:r>
            <a:r>
              <a:rPr lang="ca-ES" sz="1600" b="1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menors de 13 anys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, presència de ANS en </a:t>
            </a:r>
            <a:r>
              <a:rPr lang="ca-ES" sz="1600" b="1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6,2%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 sent més freqüent en nois vs. noies.</a:t>
            </a:r>
          </a:p>
          <a:p>
            <a:pPr marL="555625" indent="-285750">
              <a:spcBef>
                <a:spcPts val="600"/>
              </a:spcBef>
              <a:buClr>
                <a:schemeClr val="dk2"/>
              </a:buClr>
              <a:buSzPts val="2400"/>
              <a:buFont typeface="Arial" panose="020B0604020202020204" pitchFamily="34" charset="0"/>
              <a:buChar char="•"/>
            </a:pP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En </a:t>
            </a:r>
            <a:r>
              <a:rPr lang="ca-ES" sz="1600" u="sng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mostres clíniques</a:t>
            </a:r>
            <a:r>
              <a:rPr lang="ca-ES" sz="16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, presència de ANS en </a:t>
            </a:r>
            <a:r>
              <a:rPr lang="ca-ES" sz="1600" b="1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37,4% dels pacients</a:t>
            </a:r>
          </a:p>
          <a:p>
            <a:endParaRPr lang="es-ES" dirty="0"/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62931F23-3B8F-9142-B6FC-1388559C1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672" y="2887212"/>
            <a:ext cx="4269734" cy="2034333"/>
          </a:xfrm>
          <a:prstGeom prst="rect">
            <a:avLst/>
          </a:prstGeom>
        </p:spPr>
      </p:pic>
      <p:sp>
        <p:nvSpPr>
          <p:cNvPr id="10" name="2 Rectángulo">
            <a:extLst>
              <a:ext uri="{FF2B5EF4-FFF2-40B4-BE49-F238E27FC236}">
                <a16:creationId xmlns:a16="http://schemas.microsoft.com/office/drawing/2014/main" id="{7F291850-EFBD-0F45-9E91-D1631D078906}"/>
              </a:ext>
            </a:extLst>
          </p:cNvPr>
          <p:cNvSpPr/>
          <p:nvPr/>
        </p:nvSpPr>
        <p:spPr>
          <a:xfrm>
            <a:off x="6876256" y="4299942"/>
            <a:ext cx="836482" cy="266848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B8A625-C8C3-984E-A026-4BA641A2ABAD}"/>
              </a:ext>
            </a:extLst>
          </p:cNvPr>
          <p:cNvSpPr txBox="1"/>
          <p:nvPr/>
        </p:nvSpPr>
        <p:spPr>
          <a:xfrm>
            <a:off x="7973420" y="4863796"/>
            <a:ext cx="1151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Liu</a:t>
            </a:r>
            <a:r>
              <a:rPr lang="es-ES" sz="11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et al, 2022</a:t>
            </a:r>
          </a:p>
        </p:txBody>
      </p:sp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71C539CA-3D83-4CC7-B061-1C36B835B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381" y="164260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1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DISTRIBUCIÓ DE LES ANS PER GÈNERE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669525" y="1347614"/>
            <a:ext cx="784887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Històricament s'ha cregut que les ANS eren conductes únicament observables en noies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Molts estudis indiquen que </a:t>
            </a:r>
            <a:r>
              <a:rPr lang="ca-ES" sz="1600" b="1" dirty="0"/>
              <a:t>també es produeixen en nois</a:t>
            </a:r>
            <a:r>
              <a:rPr lang="ca-ES" sz="1600" dirty="0"/>
              <a:t>.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En </a:t>
            </a:r>
            <a:r>
              <a:rPr lang="ca-ES" sz="1600" u="sng" dirty="0"/>
              <a:t>població general </a:t>
            </a:r>
            <a:r>
              <a:rPr lang="ca-ES" sz="1600" dirty="0"/>
              <a:t>mateixa </a:t>
            </a:r>
            <a:r>
              <a:rPr lang="ca-ES" sz="1600" dirty="0" err="1"/>
              <a:t>ratio</a:t>
            </a:r>
            <a:r>
              <a:rPr lang="ca-ES" sz="1600" dirty="0"/>
              <a:t> noies/nois o lleu superioritat de les noies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En </a:t>
            </a:r>
            <a:r>
              <a:rPr lang="ca-ES" sz="1600" u="sng" dirty="0"/>
              <a:t>mostres clíniques</a:t>
            </a:r>
            <a:r>
              <a:rPr lang="ca-ES" sz="1600" dirty="0"/>
              <a:t>, clarament superior en noies (Bresin &amp; </a:t>
            </a:r>
            <a:r>
              <a:rPr lang="ca-ES" sz="1600" dirty="0" err="1"/>
              <a:t>Schoenleber</a:t>
            </a:r>
            <a:r>
              <a:rPr lang="ca-ES" sz="1600" dirty="0"/>
              <a:t>, 2015). </a:t>
            </a:r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9" name="Google Shape;112;p17">
            <a:extLst>
              <a:ext uri="{FF2B5EF4-FFF2-40B4-BE49-F238E27FC236}">
                <a16:creationId xmlns:a16="http://schemas.microsoft.com/office/drawing/2014/main" id="{AC4E8903-0FA3-B545-8138-14AFF57A58DC}"/>
              </a:ext>
            </a:extLst>
          </p:cNvPr>
          <p:cNvSpPr txBox="1">
            <a:spLocks/>
          </p:cNvSpPr>
          <p:nvPr/>
        </p:nvSpPr>
        <p:spPr>
          <a:xfrm>
            <a:off x="643466" y="2931790"/>
            <a:ext cx="7848872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▹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▸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⬩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⬞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69875" indent="0">
              <a:buFont typeface="Source Sans Pro"/>
              <a:buNone/>
            </a:pPr>
            <a:r>
              <a:rPr lang="ca-ES" sz="1600" b="1" dirty="0"/>
              <a:t>Diferenciació en els mètodes empleats</a:t>
            </a:r>
          </a:p>
          <a:p>
            <a:pPr marL="555625" indent="-285750">
              <a:buFontTx/>
              <a:buChar char="-"/>
            </a:pPr>
            <a:r>
              <a:rPr lang="ca-ES" sz="1600" dirty="0"/>
              <a:t>Noies més propenses a utilitzar mètodes que impliquin la </a:t>
            </a:r>
            <a:r>
              <a:rPr lang="ca-ES" sz="1600" b="1" dirty="0"/>
              <a:t>presència de sang</a:t>
            </a:r>
            <a:r>
              <a:rPr lang="ca-ES" sz="1600" dirty="0"/>
              <a:t>.</a:t>
            </a:r>
            <a:endParaRPr lang="ca-ES" sz="1600" b="1" dirty="0"/>
          </a:p>
          <a:p>
            <a:pPr marL="555625" indent="-285750">
              <a:buFontTx/>
              <a:buChar char="-"/>
            </a:pPr>
            <a:r>
              <a:rPr lang="ca-ES" sz="1600" dirty="0"/>
              <a:t>Nois més propensos a a cremar-se o donar-se cops.</a:t>
            </a:r>
          </a:p>
          <a:p>
            <a:pPr marL="0" indent="0" algn="just">
              <a:buFont typeface="Source Sans Pro"/>
              <a:buNone/>
            </a:pPr>
            <a:endParaRPr lang="es-E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" name="Google Shape;112;p17">
            <a:extLst>
              <a:ext uri="{FF2B5EF4-FFF2-40B4-BE49-F238E27FC236}">
                <a16:creationId xmlns:a16="http://schemas.microsoft.com/office/drawing/2014/main" id="{E157B7AE-1A2A-8B4D-8CEA-46AD0C6E3763}"/>
              </a:ext>
            </a:extLst>
          </p:cNvPr>
          <p:cNvSpPr txBox="1">
            <a:spLocks/>
          </p:cNvSpPr>
          <p:nvPr/>
        </p:nvSpPr>
        <p:spPr>
          <a:xfrm>
            <a:off x="1048026" y="4147516"/>
            <a:ext cx="7268391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▹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▸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⬩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⬞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69875" indent="0">
              <a:buFont typeface="Source Sans Pro"/>
              <a:buNone/>
            </a:pPr>
            <a:r>
              <a:rPr lang="ca-ES" sz="1600" dirty="0"/>
              <a:t>La majoria de joves que </a:t>
            </a:r>
            <a:r>
              <a:rPr lang="ca-ES" sz="1600" dirty="0" err="1"/>
              <a:t>s’autolesionen</a:t>
            </a:r>
            <a:r>
              <a:rPr lang="ca-ES" sz="1600" dirty="0"/>
              <a:t> utilitzen </a:t>
            </a:r>
            <a:r>
              <a:rPr lang="ca-ES" sz="1600" b="1" dirty="0"/>
              <a:t>més d’un mètode </a:t>
            </a:r>
            <a:r>
              <a:rPr lang="ca-ES" sz="1600" dirty="0"/>
              <a:t>i acostumen a lesionar-se en </a:t>
            </a:r>
            <a:r>
              <a:rPr lang="ca-ES" sz="1600" b="1" dirty="0"/>
              <a:t>diferents parts del cos</a:t>
            </a:r>
            <a:r>
              <a:rPr lang="ca-ES" sz="1600" dirty="0"/>
              <a:t>. </a:t>
            </a:r>
            <a:endParaRPr lang="es-E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3" name="Flecha derecha 2">
            <a:extLst>
              <a:ext uri="{FF2B5EF4-FFF2-40B4-BE49-F238E27FC236}">
                <a16:creationId xmlns:a16="http://schemas.microsoft.com/office/drawing/2014/main" id="{54A6DC02-1809-9A43-A989-B95FBD61958F}"/>
              </a:ext>
            </a:extLst>
          </p:cNvPr>
          <p:cNvSpPr/>
          <p:nvPr/>
        </p:nvSpPr>
        <p:spPr>
          <a:xfrm>
            <a:off x="827583" y="4484167"/>
            <a:ext cx="432048" cy="207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39BB0A1A-A892-3564-05AF-42D18BF6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88" y="123478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0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ANS MÉS ENLLÀ DEL TLP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814416" y="1923678"/>
            <a:ext cx="784887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ANS present </a:t>
            </a:r>
            <a:r>
              <a:rPr lang="ca-ES" sz="1600" b="1" dirty="0"/>
              <a:t>en molts altres trastorns a més del TLP </a:t>
            </a:r>
            <a:r>
              <a:rPr lang="ca-ES" sz="1600" dirty="0"/>
              <a:t>(depressió major, TCA, TUS, TEPT)</a:t>
            </a:r>
          </a:p>
          <a:p>
            <a:pPr marL="269875" lvl="0" indent="0">
              <a:buNone/>
            </a:pPr>
            <a:endParaRPr lang="ca-ES" sz="1600" dirty="0"/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Més freqüent en aquells trastorns psicopatològics caracteritzats per </a:t>
            </a:r>
            <a:r>
              <a:rPr lang="ca-ES" sz="1600" b="1" dirty="0" err="1"/>
              <a:t>emocionalitat</a:t>
            </a:r>
            <a:r>
              <a:rPr lang="ca-ES" sz="1600" b="1" dirty="0"/>
              <a:t> negativa, depressió, ansietat i desregulació emocional</a:t>
            </a:r>
          </a:p>
          <a:p>
            <a:pPr marL="269875" lvl="0" indent="0">
              <a:buNone/>
            </a:pPr>
            <a:endParaRPr lang="ca-ES" sz="1600" dirty="0"/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Presència </a:t>
            </a:r>
            <a:r>
              <a:rPr lang="ca-ES" sz="1600" b="1" u="sng" dirty="0"/>
              <a:t>també</a:t>
            </a:r>
            <a:r>
              <a:rPr lang="ca-ES" sz="1600" dirty="0"/>
              <a:t> de ANS en persones </a:t>
            </a:r>
            <a:r>
              <a:rPr lang="ca-ES" sz="1600" u="sng" dirty="0"/>
              <a:t>sense diagnòstic psiquiàtric</a:t>
            </a:r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F23B9715-99CC-547A-53C4-E79C651D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395" y="210000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3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FUNCIONS DE LES ANS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827584" y="1347614"/>
            <a:ext cx="7848872" cy="1656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lvl="0" indent="0">
              <a:buNone/>
            </a:pPr>
            <a:r>
              <a:rPr lang="ca-ES" sz="1600" b="1" dirty="0"/>
              <a:t>FUNCIONS INTRAPERSONALS</a:t>
            </a:r>
            <a:r>
              <a:rPr lang="ca-ES" sz="1600" dirty="0"/>
              <a:t>: reduir estats interns </a:t>
            </a:r>
            <a:r>
              <a:rPr lang="ca-ES" sz="1600" dirty="0" err="1"/>
              <a:t>displaents</a:t>
            </a:r>
            <a:r>
              <a:rPr lang="ca-ES" sz="1600" dirty="0"/>
              <a:t>, regular l’afecte o com forma d’auto-càstig</a:t>
            </a:r>
          </a:p>
          <a:p>
            <a:pPr marL="555625" indent="-285750"/>
            <a:r>
              <a:rPr lang="ca-ES" sz="1600" b="1" dirty="0"/>
              <a:t>Més freqüents </a:t>
            </a:r>
            <a:r>
              <a:rPr lang="ca-ES" sz="1600" dirty="0"/>
              <a:t>que les funcions interpersonals</a:t>
            </a:r>
          </a:p>
          <a:p>
            <a:pPr marL="555625" indent="-285750"/>
            <a:r>
              <a:rPr lang="ca-ES" sz="1600" dirty="0"/>
              <a:t>Solen alleugerir temporalment una emoció negativa viscuda com aclaparadora i insuportable</a:t>
            </a:r>
          </a:p>
          <a:p>
            <a:pPr marL="555625" indent="-285750"/>
            <a:r>
              <a:rPr lang="ca-ES" sz="1600" dirty="0"/>
              <a:t>Emociones negatives intenses acostumen a precedir les ANS</a:t>
            </a:r>
          </a:p>
          <a:p>
            <a:pPr marL="555625" indent="-285750"/>
            <a:r>
              <a:rPr lang="ca-ES" sz="1600" dirty="0"/>
              <a:t>Després </a:t>
            </a:r>
            <a:r>
              <a:rPr lang="ca-ES" sz="1600" dirty="0" err="1"/>
              <a:t>d’autolesionar</a:t>
            </a:r>
            <a:r>
              <a:rPr lang="ca-ES" sz="1600" dirty="0"/>
              <a:t>-se, reducció emocions negatives i sentiments de calma i alleujament.</a:t>
            </a:r>
          </a:p>
          <a:p>
            <a:pPr marL="555625" indent="-285750"/>
            <a:r>
              <a:rPr lang="ca-ES" sz="1600" dirty="0"/>
              <a:t>ANS com a </a:t>
            </a:r>
            <a:r>
              <a:rPr lang="ca-ES" sz="1600" b="1" dirty="0"/>
              <a:t>estratègia </a:t>
            </a:r>
            <a:r>
              <a:rPr lang="ca-ES" sz="1600" b="1" dirty="0" err="1"/>
              <a:t>desadaptativa</a:t>
            </a:r>
            <a:r>
              <a:rPr lang="ca-ES" sz="1600" b="1" dirty="0"/>
              <a:t> de regulació emocional</a:t>
            </a:r>
          </a:p>
          <a:p>
            <a:pPr marL="269875" lvl="0" indent="0">
              <a:buNone/>
            </a:pPr>
            <a:endParaRPr lang="ca-ES" sz="1600" dirty="0"/>
          </a:p>
          <a:p>
            <a:pPr marL="269875" lvl="0" indent="0">
              <a:buNone/>
            </a:pPr>
            <a:r>
              <a:rPr lang="ca-ES" sz="1600" b="1" dirty="0"/>
              <a:t>FUNCIONS INTERPERSONALS</a:t>
            </a:r>
            <a:r>
              <a:rPr lang="ca-ES" sz="1600" dirty="0"/>
              <a:t>: evitar el càstig, mobilitzar l’entorn.</a:t>
            </a:r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0CCFC5E7-858A-A0E5-6A2A-CFC9D6445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195486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FUNCIONS DE LES ANS EN NENS</a:t>
            </a:r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pic>
        <p:nvPicPr>
          <p:cNvPr id="5" name="Imagen 4" descr="Interfaz de usuario gráfica, Aplicación, Tabla&#10;&#10;Descripción generada automáticamente">
            <a:extLst>
              <a:ext uri="{FF2B5EF4-FFF2-40B4-BE49-F238E27FC236}">
                <a16:creationId xmlns:a16="http://schemas.microsoft.com/office/drawing/2014/main" id="{9E2C748C-0386-444F-8D87-D06D7C727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81" y="912926"/>
            <a:ext cx="5261559" cy="4263972"/>
          </a:xfrm>
          <a:prstGeom prst="rect">
            <a:avLst/>
          </a:prstGeom>
        </p:spPr>
      </p:pic>
      <p:sp>
        <p:nvSpPr>
          <p:cNvPr id="6" name="2 Rectángulo">
            <a:extLst>
              <a:ext uri="{FF2B5EF4-FFF2-40B4-BE49-F238E27FC236}">
                <a16:creationId xmlns:a16="http://schemas.microsoft.com/office/drawing/2014/main" id="{4F404CE5-F83B-D248-92FC-9CAAE53FF290}"/>
              </a:ext>
            </a:extLst>
          </p:cNvPr>
          <p:cNvSpPr/>
          <p:nvPr/>
        </p:nvSpPr>
        <p:spPr>
          <a:xfrm>
            <a:off x="774004" y="4211645"/>
            <a:ext cx="3693947" cy="116598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2 Rectángulo">
            <a:extLst>
              <a:ext uri="{FF2B5EF4-FFF2-40B4-BE49-F238E27FC236}">
                <a16:creationId xmlns:a16="http://schemas.microsoft.com/office/drawing/2014/main" id="{0BDFF559-FB4A-7745-A42F-911D8E13AE10}"/>
              </a:ext>
            </a:extLst>
          </p:cNvPr>
          <p:cNvSpPr/>
          <p:nvPr/>
        </p:nvSpPr>
        <p:spPr>
          <a:xfrm>
            <a:off x="774004" y="1424144"/>
            <a:ext cx="3693947" cy="116598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2 Rectángulo">
            <a:extLst>
              <a:ext uri="{FF2B5EF4-FFF2-40B4-BE49-F238E27FC236}">
                <a16:creationId xmlns:a16="http://schemas.microsoft.com/office/drawing/2014/main" id="{6CA60523-DF26-B440-AA10-B37E7C0F8EA7}"/>
              </a:ext>
            </a:extLst>
          </p:cNvPr>
          <p:cNvSpPr/>
          <p:nvPr/>
        </p:nvSpPr>
        <p:spPr>
          <a:xfrm>
            <a:off x="783338" y="2106038"/>
            <a:ext cx="3693947" cy="321696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02F70DC-3855-224B-9327-F84CAE68855A}"/>
              </a:ext>
            </a:extLst>
          </p:cNvPr>
          <p:cNvSpPr txBox="1"/>
          <p:nvPr/>
        </p:nvSpPr>
        <p:spPr>
          <a:xfrm>
            <a:off x="6660232" y="4659982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Willoughby</a:t>
            </a:r>
            <a:r>
              <a:rPr lang="es-ES" sz="11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s-ES" sz="11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Heffer</a:t>
            </a:r>
            <a:r>
              <a:rPr lang="es-ES" sz="11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&amp; </a:t>
            </a:r>
            <a:r>
              <a:rPr lang="es-ES" sz="11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Borg</a:t>
            </a:r>
            <a:r>
              <a:rPr lang="es-ES" sz="11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2022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7F14F9-530A-3478-F012-FA1D2792A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218" y="1005189"/>
            <a:ext cx="4080254" cy="1262639"/>
          </a:xfrm>
          <a:prstGeom prst="rect">
            <a:avLst/>
          </a:prstGeom>
        </p:spPr>
      </p:pic>
      <p:sp>
        <p:nvSpPr>
          <p:cNvPr id="4" name="Google Shape;112;p17">
            <a:extLst>
              <a:ext uri="{FF2B5EF4-FFF2-40B4-BE49-F238E27FC236}">
                <a16:creationId xmlns:a16="http://schemas.microsoft.com/office/drawing/2014/main" id="{242F81F8-8DDD-FC47-94E4-32E2958F0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0484" y="2354724"/>
            <a:ext cx="3600400" cy="2304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lvl="0" indent="0">
              <a:buNone/>
            </a:pPr>
            <a:r>
              <a:rPr lang="ca-ES" sz="1200" dirty="0"/>
              <a:t>Mostra de 1073 nens i adolescents de 8-14 anys de la regió de </a:t>
            </a:r>
            <a:r>
              <a:rPr lang="ca-ES" sz="1200" dirty="0" err="1"/>
              <a:t>Ontario</a:t>
            </a:r>
            <a:r>
              <a:rPr lang="ca-ES" sz="1200" dirty="0"/>
              <a:t>, Canadà.</a:t>
            </a:r>
          </a:p>
          <a:p>
            <a:pPr marL="269875" lvl="0" indent="0">
              <a:buNone/>
            </a:pPr>
            <a:r>
              <a:rPr lang="ca-ES" sz="1200" u="sng" dirty="0"/>
              <a:t>Conclusions</a:t>
            </a:r>
            <a:r>
              <a:rPr lang="ca-ES" sz="1200" dirty="0"/>
              <a:t>:</a:t>
            </a:r>
          </a:p>
          <a:p>
            <a:pPr marL="269875" lvl="0" indent="0">
              <a:buNone/>
            </a:pPr>
            <a:r>
              <a:rPr lang="ca-ES" sz="1200" dirty="0"/>
              <a:t>El tipus de conductes </a:t>
            </a:r>
            <a:r>
              <a:rPr lang="ca-ES" sz="1200" dirty="0" err="1"/>
              <a:t>autolesives</a:t>
            </a:r>
            <a:r>
              <a:rPr lang="ca-ES" sz="1200" dirty="0"/>
              <a:t> i les raons per </a:t>
            </a:r>
            <a:r>
              <a:rPr lang="ca-ES" sz="1200" dirty="0" err="1"/>
              <a:t>autolesionar-se</a:t>
            </a:r>
            <a:r>
              <a:rPr lang="ca-ES" sz="1200" dirty="0"/>
              <a:t> en nens són similars a les descrites en adolescents.</a:t>
            </a:r>
          </a:p>
          <a:p>
            <a:pPr marL="269875" lvl="0" indent="0">
              <a:buNone/>
            </a:pPr>
            <a:r>
              <a:rPr lang="ca-ES" sz="1200" dirty="0"/>
              <a:t>Molts pares dels participants en l’estudi desconeixien que el seu fill/a </a:t>
            </a:r>
            <a:r>
              <a:rPr lang="ca-ES" sz="1200" dirty="0" err="1"/>
              <a:t>s’autolesionava</a:t>
            </a:r>
            <a:endParaRPr lang="ca-ES" sz="1200" dirty="0"/>
          </a:p>
          <a:p>
            <a:pPr marL="269875" lvl="0" indent="0">
              <a:buNone/>
            </a:pPr>
            <a:endParaRPr lang="ca-ES" sz="1200" dirty="0"/>
          </a:p>
          <a:p>
            <a:pPr marL="555625" lvl="0" indent="-285750">
              <a:buFontTx/>
              <a:buChar char="-"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2EEEC759-0357-D0F6-39B0-8B27CF2D3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927" y="152456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9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ASSOCIACIÓ ENTRE ANS I CONDUCTA SUÏCIDA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1043608" y="1563638"/>
            <a:ext cx="7704856" cy="2304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lvl="0" indent="0">
              <a:buNone/>
            </a:pPr>
            <a:r>
              <a:rPr lang="ca-ES" sz="1600" dirty="0"/>
              <a:t>ANS predictor potent de la conducta suïcida  (</a:t>
            </a:r>
            <a:r>
              <a:rPr lang="ca-ES" sz="1600" dirty="0" err="1"/>
              <a:t>Andover</a:t>
            </a:r>
            <a:r>
              <a:rPr lang="ca-ES" sz="1600" dirty="0"/>
              <a:t> &amp; </a:t>
            </a:r>
            <a:r>
              <a:rPr lang="ca-ES" sz="1600" dirty="0" err="1"/>
              <a:t>Gib</a:t>
            </a:r>
            <a:r>
              <a:rPr lang="ca-ES" sz="1600" dirty="0"/>
              <a:t>, 2010; </a:t>
            </a:r>
            <a:r>
              <a:rPr lang="ca-ES" sz="1600" dirty="0" err="1"/>
              <a:t>Brent</a:t>
            </a:r>
            <a:r>
              <a:rPr lang="ca-ES" sz="1600" dirty="0"/>
              <a:t>, 2011) </a:t>
            </a:r>
          </a:p>
          <a:p>
            <a:pPr marL="269875" lvl="0" indent="0">
              <a:buNone/>
            </a:pPr>
            <a:r>
              <a:rPr lang="ca-ES" sz="1600" dirty="0"/>
              <a:t>inclús més rellevant que la història prèvia d’intents de suïcidi </a:t>
            </a:r>
            <a:r>
              <a:rPr lang="nb-NO" sz="1600" dirty="0"/>
              <a:t>(Asarnow et al.,</a:t>
            </a:r>
          </a:p>
          <a:p>
            <a:pPr marL="269875" lvl="0" indent="0">
              <a:buNone/>
            </a:pPr>
            <a:r>
              <a:rPr lang="nb-NO" sz="1600" dirty="0"/>
              <a:t>2011; Guan, Fox, &amp; Prinstein, 2012)</a:t>
            </a:r>
            <a:endParaRPr lang="ca-ES" sz="1600" dirty="0"/>
          </a:p>
          <a:p>
            <a:pPr marL="269875" lvl="0" indent="0">
              <a:buNone/>
            </a:pPr>
            <a:endParaRPr lang="ca-ES" sz="1600" dirty="0"/>
          </a:p>
          <a:p>
            <a:pPr marL="269875" lvl="0" indent="0">
              <a:buNone/>
            </a:pPr>
            <a:r>
              <a:rPr lang="ca-ES" sz="1600" b="1" dirty="0"/>
              <a:t>Diverses hipòtesis </a:t>
            </a:r>
            <a:r>
              <a:rPr lang="ca-ES" sz="1600" dirty="0"/>
              <a:t>de la relació sobre ANS i conducta suïcida:</a:t>
            </a:r>
          </a:p>
          <a:p>
            <a:pPr marL="555625" lvl="0" indent="-285750">
              <a:buFontTx/>
              <a:buChar char="-"/>
            </a:pPr>
            <a:r>
              <a:rPr lang="ca-ES" sz="1600" dirty="0"/>
              <a:t>Habituació i pèrdua de por al dolor (</a:t>
            </a:r>
            <a:r>
              <a:rPr lang="ca-ES" sz="1600" dirty="0" err="1"/>
              <a:t>Joiner</a:t>
            </a:r>
            <a:r>
              <a:rPr lang="ca-ES" sz="1600" dirty="0"/>
              <a:t> et al., 2012)</a:t>
            </a:r>
          </a:p>
          <a:p>
            <a:pPr marL="555625" lvl="0" indent="-285750">
              <a:buFontTx/>
              <a:buChar char="-"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938CAD0C-5BD2-4348-B242-AA047AEEA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286" y="45446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6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ANS I CONDUCTES ADDICTIVES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818960" y="1287437"/>
            <a:ext cx="7848872" cy="2304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lvl="0" indent="0">
              <a:buNone/>
            </a:pPr>
            <a:r>
              <a:rPr lang="ca-ES" sz="1600" b="1" dirty="0"/>
              <a:t>MODEL ADDICTIU DE LES ANS</a:t>
            </a:r>
          </a:p>
          <a:p>
            <a:pPr marL="269875" lvl="0" indent="0">
              <a:buNone/>
            </a:pPr>
            <a:r>
              <a:rPr lang="ca-ES" sz="1600" dirty="0"/>
              <a:t>Característiques pròpies de les conductes </a:t>
            </a:r>
            <a:r>
              <a:rPr lang="ca-ES" sz="1600" dirty="0" err="1"/>
              <a:t>addictives</a:t>
            </a:r>
            <a:r>
              <a:rPr lang="ca-ES" sz="1600" dirty="0"/>
              <a:t> en les ANS:</a:t>
            </a:r>
          </a:p>
          <a:p>
            <a:pPr marL="269875" lvl="0" indent="0">
              <a:buNone/>
            </a:pPr>
            <a:r>
              <a:rPr lang="ca-ES" sz="1600" dirty="0"/>
              <a:t>- </a:t>
            </a:r>
            <a:r>
              <a:rPr lang="ca-ES" sz="1600" b="1" dirty="0"/>
              <a:t>Fort impuls </a:t>
            </a:r>
            <a:r>
              <a:rPr lang="ca-ES" sz="1600" dirty="0"/>
              <a:t>a dur a terme la conducta que la persona percep com </a:t>
            </a:r>
            <a:r>
              <a:rPr lang="ca-ES" sz="1600" b="1" dirty="0"/>
              <a:t>incontrolable</a:t>
            </a:r>
            <a:r>
              <a:rPr lang="ca-ES" sz="1600" dirty="0"/>
              <a:t>.</a:t>
            </a:r>
          </a:p>
          <a:p>
            <a:pPr marL="269875" lvl="0" indent="0">
              <a:buNone/>
            </a:pPr>
            <a:r>
              <a:rPr lang="ca-ES" sz="1600" dirty="0"/>
              <a:t>- </a:t>
            </a:r>
            <a:r>
              <a:rPr lang="ca-ES" sz="1600" b="1" dirty="0"/>
              <a:t>Escalada en la freqüència i/o intensitat </a:t>
            </a:r>
            <a:r>
              <a:rPr lang="ca-ES" sz="1600" dirty="0"/>
              <a:t>de la conducta al llarg del temps (tolerància)</a:t>
            </a:r>
          </a:p>
          <a:p>
            <a:pPr marL="269875" lvl="0" indent="0">
              <a:buNone/>
            </a:pPr>
            <a:r>
              <a:rPr lang="ca-ES" sz="1600" dirty="0"/>
              <a:t>- </a:t>
            </a:r>
            <a:r>
              <a:rPr lang="ca-ES" sz="1600" b="1" dirty="0"/>
              <a:t>Recaigudes</a:t>
            </a:r>
          </a:p>
          <a:p>
            <a:pPr marL="269875" lvl="0" indent="0">
              <a:buNone/>
            </a:pPr>
            <a:r>
              <a:rPr lang="ca-ES" sz="1600" dirty="0"/>
              <a:t>- Dur a terme la conducta com forma d’experimentar sensacions descrites en el    consum de substàncies com ara la relaxació, l’excitació.</a:t>
            </a:r>
          </a:p>
          <a:p>
            <a:pPr marL="269875" lvl="0" indent="0">
              <a:buNone/>
            </a:pPr>
            <a:endParaRPr lang="ca-ES" sz="1600" b="1" dirty="0"/>
          </a:p>
          <a:p>
            <a:pPr marL="269875" lvl="0" indent="0">
              <a:buNone/>
            </a:pPr>
            <a:r>
              <a:rPr lang="ca-ES" sz="1600" b="1" dirty="0"/>
              <a:t>PRESÈNCIA DE ANS EN ADDICCIONS COMPORTAMENTALS</a:t>
            </a:r>
          </a:p>
          <a:p>
            <a:pPr marL="555625" lvl="0" indent="-285750">
              <a:buFontTx/>
              <a:buChar char="-"/>
            </a:pPr>
            <a:r>
              <a:rPr lang="ca-ES" sz="1600" dirty="0"/>
              <a:t>ANS en jugadors de jocs d’aposta (</a:t>
            </a:r>
            <a:r>
              <a:rPr lang="ca-ES" sz="1600" dirty="0" err="1"/>
              <a:t>Farhat</a:t>
            </a:r>
            <a:r>
              <a:rPr lang="ca-ES" sz="1600" dirty="0"/>
              <a:t> et al. 2022)</a:t>
            </a:r>
          </a:p>
          <a:p>
            <a:pPr marL="555625" lvl="0" indent="-285750">
              <a:buFontTx/>
              <a:buChar char="-"/>
            </a:pPr>
            <a:r>
              <a:rPr lang="ca-ES" sz="1600" dirty="0"/>
              <a:t>ANS en persones amb un ús problemàtic de videojocs (</a:t>
            </a:r>
            <a:r>
              <a:rPr lang="ca-ES" sz="1600" dirty="0" err="1"/>
              <a:t>Xu</a:t>
            </a:r>
            <a:r>
              <a:rPr lang="ca-ES" sz="1600" dirty="0"/>
              <a:t> et al, 2023)</a:t>
            </a:r>
          </a:p>
          <a:p>
            <a:pPr marL="555625" lvl="0" indent="-285750">
              <a:buFontTx/>
              <a:buChar char="-"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9FDE78CB-C13B-5100-53A2-3FC69A123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67" y="123478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-164554"/>
            <a:ext cx="8208912" cy="11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FORMES DIRECTES I INDIRECTES D’AUTOLESIÓ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827584" y="1563638"/>
            <a:ext cx="7848872" cy="2304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9875" lvl="0" indent="0">
              <a:buNone/>
            </a:pPr>
            <a:r>
              <a:rPr lang="ca-ES" sz="1600" b="1" dirty="0"/>
              <a:t>ANS es refereix a formes directes d’autolesió</a:t>
            </a:r>
          </a:p>
          <a:p>
            <a:pPr marL="269875" lvl="0" indent="0">
              <a:buNone/>
            </a:pPr>
            <a:endParaRPr lang="ca-ES" sz="1600" b="1" dirty="0"/>
          </a:p>
          <a:p>
            <a:pPr marL="269875" lvl="0" indent="0">
              <a:buNone/>
            </a:pPr>
            <a:r>
              <a:rPr lang="ca-ES" sz="1600" dirty="0"/>
              <a:t>Proposta d’incloure les </a:t>
            </a:r>
            <a:r>
              <a:rPr lang="ca-ES" sz="1600" b="1" dirty="0"/>
              <a:t>formes indirectes </a:t>
            </a:r>
            <a:r>
              <a:rPr lang="ca-ES" sz="1600" dirty="0"/>
              <a:t>(purgar-se, beure o apostar en excés o tenir conductes sexuals de risc)           impliquen conductes amb potencial de comprometre la integritat física.</a:t>
            </a:r>
          </a:p>
          <a:p>
            <a:pPr marL="269875" lvl="0" indent="0">
              <a:buNone/>
            </a:pPr>
            <a:endParaRPr lang="ca-ES" sz="1600" dirty="0"/>
          </a:p>
          <a:p>
            <a:pPr marL="555625" lvl="0" indent="-285750">
              <a:buFontTx/>
              <a:buChar char="-"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45FE32FA-50BA-074B-BB96-592A3EA5B688}"/>
              </a:ext>
            </a:extLst>
          </p:cNvPr>
          <p:cNvCxnSpPr/>
          <p:nvPr/>
        </p:nvCxnSpPr>
        <p:spPr>
          <a:xfrm>
            <a:off x="3419872" y="2715766"/>
            <a:ext cx="360040" cy="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46277CF6-436B-94DC-1300-18A9305EF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381" y="78478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9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827584" y="339502"/>
            <a:ext cx="8208912" cy="6359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900" dirty="0">
                <a:latin typeface="Source Sans Pro Black" pitchFamily="34" charset="0"/>
                <a:ea typeface="Source Sans Pro Black" pitchFamily="34" charset="0"/>
              </a:rPr>
              <a:t>CONCLUSIONS</a:t>
            </a:r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827584" y="1563638"/>
            <a:ext cx="7848872" cy="2880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b="1" dirty="0"/>
              <a:t>ANS</a:t>
            </a:r>
            <a:r>
              <a:rPr lang="ca-ES" sz="1600" dirty="0"/>
              <a:t> s’ha de diferenciar de la </a:t>
            </a:r>
            <a:r>
              <a:rPr lang="ca-ES" sz="1600" b="1" dirty="0"/>
              <a:t>conducta suïcida</a:t>
            </a:r>
          </a:p>
          <a:p>
            <a:pPr marL="555625" indent="-285750">
              <a:buFont typeface="Arial" panose="020B0604020202020204" pitchFamily="34" charset="0"/>
              <a:buChar char="•"/>
            </a:pPr>
            <a:r>
              <a:rPr lang="ca-ES" sz="1600" b="1" dirty="0"/>
              <a:t>ANS</a:t>
            </a:r>
            <a:r>
              <a:rPr lang="ca-ES" sz="1600" dirty="0"/>
              <a:t> és un </a:t>
            </a:r>
            <a:r>
              <a:rPr lang="ca-ES" sz="1600" b="1" dirty="0"/>
              <a:t>potent predictor </a:t>
            </a:r>
            <a:r>
              <a:rPr lang="ca-ES" sz="1600" dirty="0"/>
              <a:t>de conducta suïcida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b="1" dirty="0"/>
              <a:t>Regulació emocional</a:t>
            </a:r>
            <a:r>
              <a:rPr lang="ca-ES" sz="1600" dirty="0"/>
              <a:t>: principal funció de les ANS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ANS estan </a:t>
            </a:r>
            <a:r>
              <a:rPr lang="ca-ES" sz="1600" b="1" dirty="0"/>
              <a:t>presents en tot el cicle vital </a:t>
            </a:r>
            <a:r>
              <a:rPr lang="ca-ES" sz="1600" dirty="0"/>
              <a:t>en nois i noies però hi ha un </a:t>
            </a:r>
            <a:r>
              <a:rPr lang="ca-ES" sz="1600" b="1" dirty="0"/>
              <a:t>buit en la literatura en nens i </a:t>
            </a:r>
            <a:r>
              <a:rPr lang="ca-ES" sz="1600" b="1" dirty="0" err="1"/>
              <a:t>preadolescents</a:t>
            </a:r>
            <a:r>
              <a:rPr lang="ca-ES" sz="1600" dirty="0"/>
              <a:t> </a:t>
            </a:r>
            <a:r>
              <a:rPr lang="ca-ES" sz="1600" dirty="0">
                <a:sym typeface="Wingdings" pitchFamily="2" charset="2"/>
              </a:rPr>
              <a:t> necessaris </a:t>
            </a:r>
            <a:r>
              <a:rPr lang="ca-ES" sz="1600" u="sng" dirty="0">
                <a:sym typeface="Wingdings" pitchFamily="2" charset="2"/>
              </a:rPr>
              <a:t>estudis longitudinals</a:t>
            </a:r>
            <a:endParaRPr lang="ca-ES" sz="1600" u="sng" dirty="0"/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Elevada prevalença de ANS fa </a:t>
            </a:r>
            <a:r>
              <a:rPr lang="ca-ES" sz="1600" b="1" dirty="0"/>
              <a:t>necessari incloure l’avaluació de la presència de ANS</a:t>
            </a:r>
            <a:r>
              <a:rPr lang="ca-ES" sz="1600" dirty="0"/>
              <a:t>, especialment en </a:t>
            </a:r>
            <a:r>
              <a:rPr lang="ca-ES" sz="1600" dirty="0" err="1"/>
              <a:t>preadolescents</a:t>
            </a:r>
            <a:endParaRPr lang="ca-ES" sz="1600" dirty="0"/>
          </a:p>
          <a:p>
            <a:pPr marL="555625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Objectiu no hauria de ser simplement eliminar aquestes conductes sinó </a:t>
            </a:r>
            <a:r>
              <a:rPr lang="ca-ES" sz="1600" b="1" dirty="0"/>
              <a:t>acompanyar en el patiment psíquic </a:t>
            </a:r>
            <a:r>
              <a:rPr lang="ca-ES" sz="1600" dirty="0"/>
              <a:t>que les ANS amaguen</a:t>
            </a:r>
          </a:p>
          <a:p>
            <a:pPr marL="555625" lvl="0" indent="-285750">
              <a:buFont typeface="Arial" panose="020B0604020202020204" pitchFamily="34" charset="0"/>
              <a:buChar char="•"/>
            </a:pPr>
            <a:endParaRPr lang="ca-ES" sz="1600" dirty="0"/>
          </a:p>
          <a:p>
            <a:pPr marL="555625" lvl="0" indent="-285750">
              <a:buFontTx/>
              <a:buChar char="-"/>
            </a:pPr>
            <a:endParaRPr lang="ca-ES" sz="1600" dirty="0"/>
          </a:p>
          <a:p>
            <a:pPr marL="0" lvl="0" indent="0" algn="just">
              <a:buNone/>
            </a:pPr>
            <a:endParaRPr lang="es-ES" sz="20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B2BA8006-DC97-DA2D-D218-50E178DA0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381" y="123478"/>
            <a:ext cx="171411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1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s-ES"/>
          </a:p>
        </p:txBody>
      </p: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C9ABC329-B4D1-FEFB-22E4-22D3055B5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139750"/>
            <a:ext cx="411388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26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Cerim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ó_V2" id="{509EB599-9FA2-EA49-A860-6EB1A82A6135}" vid="{308F2231-DCAE-8F41-99AE-0BAEB3DB05B9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Cerimon template</Template>
  <TotalTime>572</TotalTime>
  <Words>866</Words>
  <Application>Microsoft Office PowerPoint</Application>
  <PresentationFormat>Presentación en pantalla (16:9)</PresentationFormat>
  <Paragraphs>107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Source Sans Pro</vt:lpstr>
      <vt:lpstr>Source Sans Pro Black</vt:lpstr>
      <vt:lpstr>Dosis</vt:lpstr>
      <vt:lpstr>Arial</vt:lpstr>
      <vt:lpstr>Wingdings</vt:lpstr>
      <vt:lpstr>Calibri</vt:lpstr>
      <vt:lpstr>Cerimon template</vt:lpstr>
      <vt:lpstr>Recerca i autolesions   Eduardo Valenciano Mendoza, PhD  Atenció i Investigació de Socioaddiccions (AIS)</vt:lpstr>
      <vt:lpstr>AUTOLESIÓ NO SUÏCIDA VS. CONDUCTA SUÏCIDA</vt:lpstr>
      <vt:lpstr>INCREMENT DE LA RECERCA SOBRE ANS</vt:lpstr>
      <vt:lpstr>RESULTATS MÉS RELLEVANTS DE LA RECERCA SOBRE ANS</vt:lpstr>
      <vt:lpstr>ANS AL LLARG DEL CICLE VITAL</vt:lpstr>
      <vt:lpstr>DISTRIBUCIÓ DE LES ANS PER GÈNERE</vt:lpstr>
      <vt:lpstr>ANS MÉS ENLLÀ DEL TLP</vt:lpstr>
      <vt:lpstr>FUNCIONS DE LES ANS</vt:lpstr>
      <vt:lpstr>FUNCIONS DE LES ANS EN NENS</vt:lpstr>
      <vt:lpstr>ASSOCIACIÓ ENTRE ANS I CONDUCTA SUÏCIDA</vt:lpstr>
      <vt:lpstr>ANS I CONDUCTES ADDICTIVES</vt:lpstr>
      <vt:lpstr>FORMES DIRECTES I INDIRECTES D’AUTOLESIÓ</vt:lpstr>
      <vt:lpstr>CONCLUSIONS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Recerca i autolesions   Eduardo Valenciano Mendoza, PhD  Atenció i Investigació de Socioaddiccions (AIS)</dc:title>
  <dc:creator>EDUARDO DE VALENCIANO DE MENDOZA</dc:creator>
  <cp:lastModifiedBy>Eduardo</cp:lastModifiedBy>
  <cp:revision>6</cp:revision>
  <cp:lastPrinted>2022-06-02T10:15:48Z</cp:lastPrinted>
  <dcterms:created xsi:type="dcterms:W3CDTF">2023-10-23T20:37:18Z</dcterms:created>
  <dcterms:modified xsi:type="dcterms:W3CDTF">2023-10-26T12:47:47Z</dcterms:modified>
</cp:coreProperties>
</file>